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Props/app0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openxmlformats.org/package/2006/relationships/metadata/extended-properties" Target="docProps/app0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0"/>
  </p:notesMasterIdLst>
  <p:sldIdLst>
    <p:sldId id="317" r:id="rId2"/>
    <p:sldId id="292" r:id="rId3"/>
    <p:sldId id="258" r:id="rId4"/>
    <p:sldId id="294" r:id="rId5"/>
    <p:sldId id="293" r:id="rId6"/>
    <p:sldId id="308" r:id="rId7"/>
    <p:sldId id="307" r:id="rId8"/>
    <p:sldId id="276" r:id="rId9"/>
    <p:sldId id="277" r:id="rId10"/>
    <p:sldId id="278" r:id="rId11"/>
    <p:sldId id="318" r:id="rId12"/>
    <p:sldId id="320" r:id="rId13"/>
    <p:sldId id="321" r:id="rId14"/>
    <p:sldId id="319" r:id="rId15"/>
    <p:sldId id="279" r:id="rId16"/>
    <p:sldId id="280" r:id="rId17"/>
    <p:sldId id="282" r:id="rId18"/>
    <p:sldId id="283" r:id="rId19"/>
    <p:sldId id="284" r:id="rId20"/>
    <p:sldId id="262" r:id="rId21"/>
    <p:sldId id="325" r:id="rId22"/>
    <p:sldId id="322" r:id="rId23"/>
    <p:sldId id="289" r:id="rId24"/>
    <p:sldId id="290" r:id="rId25"/>
    <p:sldId id="327" r:id="rId26"/>
    <p:sldId id="328" r:id="rId27"/>
    <p:sldId id="323" r:id="rId28"/>
    <p:sldId id="300" r:id="rId29"/>
    <p:sldId id="336" r:id="rId30"/>
    <p:sldId id="337" r:id="rId31"/>
    <p:sldId id="331" r:id="rId32"/>
    <p:sldId id="333" r:id="rId33"/>
    <p:sldId id="332" r:id="rId34"/>
    <p:sldId id="334" r:id="rId35"/>
    <p:sldId id="335" r:id="rId36"/>
    <p:sldId id="324" r:id="rId37"/>
    <p:sldId id="362" r:id="rId38"/>
    <p:sldId id="316" r:id="rId39"/>
    <p:sldId id="260" r:id="rId40"/>
    <p:sldId id="338" r:id="rId41"/>
    <p:sldId id="339" r:id="rId42"/>
    <p:sldId id="329" r:id="rId43"/>
    <p:sldId id="326" r:id="rId44"/>
    <p:sldId id="301" r:id="rId45"/>
    <p:sldId id="295" r:id="rId46"/>
    <p:sldId id="302" r:id="rId47"/>
    <p:sldId id="340" r:id="rId48"/>
    <p:sldId id="341" r:id="rId49"/>
    <p:sldId id="343" r:id="rId50"/>
    <p:sldId id="342" r:id="rId51"/>
    <p:sldId id="344" r:id="rId52"/>
    <p:sldId id="345" r:id="rId53"/>
    <p:sldId id="346" r:id="rId54"/>
    <p:sldId id="296" r:id="rId55"/>
    <p:sldId id="297" r:id="rId56"/>
    <p:sldId id="347" r:id="rId57"/>
    <p:sldId id="354" r:id="rId58"/>
    <p:sldId id="355" r:id="rId59"/>
    <p:sldId id="356" r:id="rId60"/>
    <p:sldId id="351" r:id="rId61"/>
    <p:sldId id="304" r:id="rId62"/>
    <p:sldId id="352" r:id="rId63"/>
    <p:sldId id="353" r:id="rId64"/>
    <p:sldId id="305" r:id="rId65"/>
    <p:sldId id="298" r:id="rId66"/>
    <p:sldId id="357" r:id="rId67"/>
    <p:sldId id="358" r:id="rId68"/>
    <p:sldId id="361" r:id="rId69"/>
    <p:sldId id="359" r:id="rId70"/>
    <p:sldId id="363" r:id="rId71"/>
    <p:sldId id="364" r:id="rId72"/>
    <p:sldId id="365" r:id="rId73"/>
    <p:sldId id="371" r:id="rId74"/>
    <p:sldId id="366" r:id="rId75"/>
    <p:sldId id="370" r:id="rId76"/>
    <p:sldId id="368" r:id="rId77"/>
    <p:sldId id="369" r:id="rId78"/>
    <p:sldId id="372" r:id="rId7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824" autoAdjust="0"/>
    <p:restoredTop sz="94665" autoAdjust="0"/>
  </p:normalViewPr>
  <p:slideViewPr>
    <p:cSldViewPr snapToGrid="0" snapToObjects="1">
      <p:cViewPr varScale="1">
        <p:scale>
          <a:sx n="85" d="100"/>
          <a:sy n="85" d="100"/>
        </p:scale>
        <p:origin x="1296" y="1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32866B-A228-A54E-B5D8-00FBC732E1AE}" type="datetimeFigureOut">
              <a:rPr lang="en-US" smtClean="0"/>
              <a:t>7/7/22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560A3C-BC96-E241-926B-90F1DDABEE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87293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Need to add more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8CED03-68E4-184F-96C6-86FA95DC3A0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2617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2.073105 / 0.09944903 gets you the </a:t>
            </a:r>
            <a:r>
              <a:rPr lang="en-US" dirty="0" err="1"/>
              <a:t>zval</a:t>
            </a:r>
            <a:endParaRPr lang="en-US" dirty="0"/>
          </a:p>
          <a:p>
            <a:r>
              <a:rPr lang="en-US" dirty="0"/>
              <a:t>2*</a:t>
            </a:r>
            <a:r>
              <a:rPr lang="en-US" dirty="0" err="1"/>
              <a:t>pnorm</a:t>
            </a:r>
            <a:r>
              <a:rPr lang="en-US" dirty="0"/>
              <a:t>(20.8459, </a:t>
            </a:r>
            <a:r>
              <a:rPr lang="en-US" dirty="0" err="1"/>
              <a:t>lower.tail</a:t>
            </a:r>
            <a:r>
              <a:rPr lang="en-US" dirty="0"/>
              <a:t> = FALSE) gets you the p-value for this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560A3C-BC96-E241-926B-90F1DDABEEB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4164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8CED03-68E4-184F-96C6-86FA95DC3A06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1797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</a:t>
            </a:r>
            <a:r>
              <a:rPr lang="en-US" dirty="0" err="1"/>
              <a:t>BNICMrYtPJY</a:t>
            </a:r>
            <a:endParaRPr lang="en-US" dirty="0"/>
          </a:p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www.sciencedirect.com</a:t>
            </a:r>
            <a:r>
              <a:rPr lang="en-US" dirty="0"/>
              <a:t>/science/article/abs/</a:t>
            </a:r>
            <a:r>
              <a:rPr lang="en-US" dirty="0" err="1"/>
              <a:t>pii</a:t>
            </a:r>
            <a:r>
              <a:rPr lang="en-US" dirty="0"/>
              <a:t>/S0169534701022352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560A3C-BC96-E241-926B-90F1DDABEEBC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9924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</a:t>
            </a:r>
            <a:r>
              <a:rPr lang="en-US" dirty="0" err="1"/>
              <a:t>BNICMrYtPJY</a:t>
            </a:r>
            <a:endParaRPr lang="en-US" dirty="0"/>
          </a:p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www.sciencedirect.com</a:t>
            </a:r>
            <a:r>
              <a:rPr lang="en-US" dirty="0"/>
              <a:t>/science/article/abs/</a:t>
            </a:r>
            <a:r>
              <a:rPr lang="en-US" dirty="0" err="1"/>
              <a:t>pii</a:t>
            </a:r>
            <a:r>
              <a:rPr lang="en-US" dirty="0"/>
              <a:t>/S0169534701022352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560A3C-BC96-E241-926B-90F1DDABEEBC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1559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7/7/22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7/7/22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7/7/22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7/7/22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7/7/22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7/7/22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7/7/22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7/7/22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7/7/22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7/7/22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7/7/22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7/7/22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189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457189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914377" indent="-457189" algn="l" defTabSz="457189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566" indent="-457189" algn="l" defTabSz="457189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indent="-457189" algn="l" defTabSz="457189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285943" indent="-457189" algn="l" defTabSz="457189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743131" indent="-457189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200320" indent="-457189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657509" indent="-457189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114697" indent="-457189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g"/><Relationship Id="rId13" Type="http://schemas.openxmlformats.org/officeDocument/2006/relationships/image" Target="../media/image10.jpeg"/><Relationship Id="rId3" Type="http://schemas.openxmlformats.org/officeDocument/2006/relationships/hyperlink" Target="https://www.nature.com/articles/s41559-021-01453-9" TargetMode="External"/><Relationship Id="rId7" Type="http://schemas.openxmlformats.org/officeDocument/2006/relationships/image" Target="../media/image4.svg"/><Relationship Id="rId12" Type="http://schemas.openxmlformats.org/officeDocument/2006/relationships/image" Target="../media/image9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8.png"/><Relationship Id="rId5" Type="http://schemas.openxmlformats.org/officeDocument/2006/relationships/hyperlink" Target="https://onlinelibrary.wiley.com/doi/abs/10.1002/jrsm.1424" TargetMode="External"/><Relationship Id="rId10" Type="http://schemas.openxmlformats.org/officeDocument/2006/relationships/image" Target="../media/image7.png"/><Relationship Id="rId4" Type="http://schemas.openxmlformats.org/officeDocument/2006/relationships/image" Target="../media/image2.jpeg"/><Relationship Id="rId9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210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7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41.png"/><Relationship Id="rId4" Type="http://schemas.openxmlformats.org/officeDocument/2006/relationships/image" Target="../media/image21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360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33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7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50.png"/><Relationship Id="rId9" Type="http://schemas.openxmlformats.org/officeDocument/2006/relationships/image" Target="../media/image19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g"/><Relationship Id="rId4" Type="http://schemas.openxmlformats.org/officeDocument/2006/relationships/image" Target="../media/image74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4777069"/>
            <a:ext cx="9174996" cy="794423"/>
          </a:xfrm>
        </p:spPr>
        <p:txBody>
          <a:bodyPr>
            <a:normAutofit fontScale="92500"/>
          </a:bodyPr>
          <a:lstStyle/>
          <a:p>
            <a:r>
              <a:rPr dirty="0"/>
              <a:t>Daniel Noble, Nicholas Wu, Essie Rodgers, Patrice Pottier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45BE73-056A-6B6C-254E-73FB62F1AC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3444" y="2589469"/>
            <a:ext cx="2424996" cy="184441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5E24B98-233D-6C5A-A372-F9BF69008188}"/>
              </a:ext>
            </a:extLst>
          </p:cNvPr>
          <p:cNvSpPr txBox="1"/>
          <p:nvPr/>
        </p:nvSpPr>
        <p:spPr>
          <a:xfrm>
            <a:off x="5862652" y="4434009"/>
            <a:ext cx="19114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hlinkClick r:id="rId3"/>
              </a:rPr>
              <a:t>De Boer </a:t>
            </a:r>
            <a:r>
              <a:rPr lang="en-US" sz="1600" i="1" dirty="0">
                <a:hlinkClick r:id="rId3"/>
              </a:rPr>
              <a:t>et al</a:t>
            </a:r>
            <a:r>
              <a:rPr lang="en-US" sz="1600" dirty="0">
                <a:hlinkClick r:id="rId3"/>
              </a:rPr>
              <a:t>. 2021</a:t>
            </a:r>
            <a:endParaRPr lang="en-US" sz="16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015F643-0CA9-E583-F422-EDFB50651F2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4256" r="49623" b="50026"/>
          <a:stretch/>
        </p:blipFill>
        <p:spPr>
          <a:xfrm>
            <a:off x="1319748" y="2474901"/>
            <a:ext cx="3252252" cy="197065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544AED2-433F-E684-A044-A2F2D87EBBC3}"/>
              </a:ext>
            </a:extLst>
          </p:cNvPr>
          <p:cNvSpPr txBox="1"/>
          <p:nvPr/>
        </p:nvSpPr>
        <p:spPr>
          <a:xfrm>
            <a:off x="1856155" y="4434009"/>
            <a:ext cx="26588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hlinkClick r:id="rId5"/>
              </a:rPr>
              <a:t>Nakagawa </a:t>
            </a:r>
            <a:r>
              <a:rPr lang="en-US" sz="1600" i="1" dirty="0">
                <a:hlinkClick r:id="rId5"/>
              </a:rPr>
              <a:t>et al. </a:t>
            </a:r>
            <a:r>
              <a:rPr lang="en-US" sz="1600" dirty="0">
                <a:hlinkClick r:id="rId5"/>
              </a:rPr>
              <a:t>2021</a:t>
            </a:r>
            <a:endParaRPr lang="en-US" sz="1600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2616371-10BB-4137-91D5-D89CD72E20A7}"/>
              </a:ext>
            </a:extLst>
          </p:cNvPr>
          <p:cNvGrpSpPr/>
          <p:nvPr/>
        </p:nvGrpSpPr>
        <p:grpSpPr>
          <a:xfrm>
            <a:off x="354923" y="313795"/>
            <a:ext cx="2720640" cy="522996"/>
            <a:chOff x="540022" y="6114755"/>
            <a:chExt cx="2502088" cy="400110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16EE04C-7539-4458-9206-E23A8D5CACA8}"/>
                </a:ext>
              </a:extLst>
            </p:cNvPr>
            <p:cNvSpPr txBox="1"/>
            <p:nvPr/>
          </p:nvSpPr>
          <p:spPr>
            <a:xfrm>
              <a:off x="894945" y="6114755"/>
              <a:ext cx="2147165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AU" sz="2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#SEBmeta</a:t>
              </a:r>
            </a:p>
          </p:txBody>
        </p:sp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ABA82549-1A16-4DD0-9CC6-87B87EEB7C8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40022" y="6150211"/>
              <a:ext cx="354923" cy="287674"/>
            </a:xfrm>
            <a:prstGeom prst="rect">
              <a:avLst/>
            </a:prstGeom>
          </p:spPr>
        </p:pic>
      </p:grpSp>
      <p:pic>
        <p:nvPicPr>
          <p:cNvPr id="13" name="Picture 12" descr="Logo, company name&#10;&#10;Description automatically generated">
            <a:extLst>
              <a:ext uri="{FF2B5EF4-FFF2-40B4-BE49-F238E27FC236}">
                <a16:creationId xmlns:a16="http://schemas.microsoft.com/office/drawing/2014/main" id="{906216B2-1998-41A8-BDC9-83DFCFECD5CC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30307" y="16831"/>
            <a:ext cx="1376147" cy="794424"/>
          </a:xfrm>
          <a:prstGeom prst="rect">
            <a:avLst/>
          </a:prstGeom>
        </p:spPr>
      </p:pic>
      <p:pic>
        <p:nvPicPr>
          <p:cNvPr id="15" name="Picture 14" descr="A picture containing text, clock, clipart&#10;&#10;Description automatically generated">
            <a:extLst>
              <a:ext uri="{FF2B5EF4-FFF2-40B4-BE49-F238E27FC236}">
                <a16:creationId xmlns:a16="http://schemas.microsoft.com/office/drawing/2014/main" id="{1E9A8D3A-CDA3-46E6-B11F-02A708EB1D2B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769756" y="274303"/>
            <a:ext cx="1259980" cy="403066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12F26968-84F1-CDA4-6482-F08B9F216028}"/>
              </a:ext>
            </a:extLst>
          </p:cNvPr>
          <p:cNvSpPr txBox="1">
            <a:spLocks/>
          </p:cNvSpPr>
          <p:nvPr/>
        </p:nvSpPr>
        <p:spPr>
          <a:xfrm>
            <a:off x="354923" y="750962"/>
            <a:ext cx="8674813" cy="17179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3200" b="1" dirty="0"/>
              <a:t>Meta-analysis in Comparative Physiology</a:t>
            </a:r>
            <a:br>
              <a:rPr lang="en-AU" sz="3200" b="1" dirty="0"/>
            </a:br>
            <a:r>
              <a:rPr lang="en-AU" sz="3200" b="1" dirty="0">
                <a:solidFill>
                  <a:schemeClr val="bg1">
                    <a:lumMod val="65000"/>
                  </a:schemeClr>
                </a:solidFill>
              </a:rPr>
              <a:t>PART 2: Introduction to meta-analytic modelling: common challenges and advanced concepts</a:t>
            </a:r>
            <a:endParaRPr lang="en-US" sz="3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73F7515-7B9A-43FA-DE18-7941E1A1A6F7}"/>
              </a:ext>
            </a:extLst>
          </p:cNvPr>
          <p:cNvSpPr txBox="1"/>
          <p:nvPr/>
        </p:nvSpPr>
        <p:spPr>
          <a:xfrm>
            <a:off x="-900332" y="178659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C88816-CA75-F23C-1785-73FAFF81BFA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2673" y="5327983"/>
            <a:ext cx="1454149" cy="145414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4A68A49-60D2-DC07-E06B-BE71E8F4CE3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302331" y="5631177"/>
            <a:ext cx="2067689" cy="88615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D4DF081-39C3-AC25-DDB4-BA78ADCF159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834069" y="5463221"/>
            <a:ext cx="1553679" cy="122206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FD60CE3-7F6D-9387-78F1-5D0677C309A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340773" y="5359037"/>
            <a:ext cx="1430432" cy="143043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b="1" dirty="0"/>
              <a:t>Fixed effect model</a:t>
            </a:r>
            <a:r>
              <a:rPr lang="en-AU" b="1" dirty="0"/>
              <a:t> meta-analysis..</a:t>
            </a:r>
            <a:endParaRPr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pPr indent="0">
              <a:buNone/>
            </a:pPr>
            <a:r>
              <a:rPr i="1" dirty="0">
                <a:solidFill>
                  <a:srgbClr val="60A0B0"/>
                </a:solidFill>
                <a:latin typeface="Courier"/>
              </a:rPr>
              <a:t># Run a fixed effect meta-analysis using the FE dataset. </a:t>
            </a:r>
            <a:br>
              <a:rPr dirty="0"/>
            </a:br>
            <a:r>
              <a:rPr dirty="0">
                <a:latin typeface="Courier"/>
              </a:rPr>
              <a:t>    </a:t>
            </a:r>
            <a:r>
              <a:rPr dirty="0" err="1">
                <a:latin typeface="Courier"/>
              </a:rPr>
              <a:t>metafor</a:t>
            </a:r>
            <a:r>
              <a:rPr dirty="0">
                <a:solidFill>
                  <a:srgbClr val="4070A0"/>
                </a:solidFill>
                <a:latin typeface="Courier"/>
              </a:rPr>
              <a:t>::</a:t>
            </a:r>
            <a:r>
              <a:rPr dirty="0" err="1">
                <a:solidFill>
                  <a:srgbClr val="06287E"/>
                </a:solidFill>
                <a:latin typeface="Courier"/>
              </a:rPr>
              <a:t>rma</a:t>
            </a:r>
            <a:r>
              <a:rPr dirty="0">
                <a:latin typeface="Courier"/>
              </a:rPr>
              <a:t>(</a:t>
            </a:r>
            <a:r>
              <a:rPr dirty="0" err="1">
                <a:solidFill>
                  <a:srgbClr val="7D9029"/>
                </a:solidFill>
                <a:latin typeface="Courier"/>
              </a:rPr>
              <a:t>yi</a:t>
            </a:r>
            <a:r>
              <a:rPr dirty="0">
                <a:solidFill>
                  <a:srgbClr val="7D9029"/>
                </a:solidFill>
                <a:latin typeface="Courier"/>
              </a:rPr>
              <a:t> =</a:t>
            </a:r>
            <a:r>
              <a:rPr dirty="0">
                <a:latin typeface="Courier"/>
              </a:rPr>
              <a:t> es, </a:t>
            </a:r>
            <a:r>
              <a:rPr dirty="0">
                <a:solidFill>
                  <a:srgbClr val="7D9029"/>
                </a:solidFill>
                <a:latin typeface="Courier"/>
              </a:rPr>
              <a:t>vi =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Ves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7D9029"/>
                </a:solidFill>
                <a:latin typeface="Courier"/>
              </a:rPr>
              <a:t>method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"FE"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7D9029"/>
                </a:solidFill>
                <a:latin typeface="Courier"/>
              </a:rPr>
              <a:t>data =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dataFE</a:t>
            </a:r>
            <a:r>
              <a:rPr dirty="0">
                <a:latin typeface="Courier"/>
              </a:rPr>
              <a:t>)</a:t>
            </a:r>
          </a:p>
          <a:p>
            <a:pPr indent="0">
              <a:buNone/>
            </a:pPr>
            <a:r>
              <a:rPr dirty="0">
                <a:latin typeface="Courier"/>
              </a:rPr>
              <a:t>## 
## Fixed-Effects Model (k = 5)
## 
</a:t>
            </a:r>
            <a:r>
              <a:rPr b="1" dirty="0">
                <a:latin typeface="Courier"/>
              </a:rPr>
              <a:t>## I^2 (total heterogeneity / total variability):   0.00%</a:t>
            </a:r>
            <a:r>
              <a:rPr dirty="0">
                <a:latin typeface="Courier"/>
              </a:rPr>
              <a:t>
## H^2 (total variability / sampling variability):  0.56
## 
</a:t>
            </a:r>
            <a:r>
              <a:rPr b="1" dirty="0">
                <a:latin typeface="Courier"/>
              </a:rPr>
              <a:t>## Test for Heterogeneity:
## Q(</a:t>
            </a:r>
            <a:r>
              <a:rPr b="1" dirty="0" err="1">
                <a:latin typeface="Courier"/>
              </a:rPr>
              <a:t>df</a:t>
            </a:r>
            <a:r>
              <a:rPr b="1" dirty="0">
                <a:latin typeface="Courier"/>
              </a:rPr>
              <a:t> = 4) = 2.2340, p-</a:t>
            </a:r>
            <a:r>
              <a:rPr b="1" dirty="0" err="1">
                <a:latin typeface="Courier"/>
              </a:rPr>
              <a:t>val</a:t>
            </a:r>
            <a:r>
              <a:rPr b="1" dirty="0">
                <a:latin typeface="Courier"/>
              </a:rPr>
              <a:t> = 0.6928</a:t>
            </a:r>
            <a:r>
              <a:rPr dirty="0">
                <a:latin typeface="Courier"/>
              </a:rPr>
              <a:t>
## 
## Model Results:
## 
## estimate      se     </a:t>
            </a:r>
            <a:r>
              <a:rPr dirty="0" err="1">
                <a:latin typeface="Courier"/>
              </a:rPr>
              <a:t>zval</a:t>
            </a:r>
            <a:r>
              <a:rPr dirty="0">
                <a:latin typeface="Courier"/>
              </a:rPr>
              <a:t>    </a:t>
            </a:r>
            <a:r>
              <a:rPr dirty="0" err="1">
                <a:latin typeface="Courier"/>
              </a:rPr>
              <a:t>pval</a:t>
            </a:r>
            <a:r>
              <a:rPr dirty="0">
                <a:latin typeface="Courier"/>
              </a:rPr>
              <a:t>   </a:t>
            </a:r>
            <a:r>
              <a:rPr dirty="0" err="1">
                <a:latin typeface="Courier"/>
              </a:rPr>
              <a:t>ci.lb</a:t>
            </a:r>
            <a:r>
              <a:rPr dirty="0">
                <a:latin typeface="Courier"/>
              </a:rPr>
              <a:t>   </a:t>
            </a:r>
            <a:r>
              <a:rPr dirty="0" err="1">
                <a:latin typeface="Courier"/>
              </a:rPr>
              <a:t>ci.ub</a:t>
            </a:r>
            <a:r>
              <a:rPr dirty="0">
                <a:latin typeface="Courier"/>
              </a:rPr>
              <a:t>     ​ 
</a:t>
            </a:r>
            <a:r>
              <a:rPr b="1" dirty="0">
                <a:latin typeface="Courier"/>
              </a:rPr>
              <a:t>##   2.0731  </a:t>
            </a:r>
            <a:r>
              <a:rPr dirty="0">
                <a:latin typeface="Courier"/>
              </a:rPr>
              <a:t>0.0994  20.8459  &lt;.0001  1.8782  2.2680  *** 
## 
## ---
## </a:t>
            </a:r>
            <a:r>
              <a:rPr dirty="0" err="1">
                <a:latin typeface="Courier"/>
              </a:rPr>
              <a:t>Signif</a:t>
            </a:r>
            <a:r>
              <a:rPr dirty="0">
                <a:latin typeface="Courier"/>
              </a:rPr>
              <a:t>. codes:  0 '***' 0.001 '**' 0.01 '*' 0.05 '.' 0.1 ' ' 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DE5458-6A7D-7D4A-C5F1-728B04CA0061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1. Meta-Analysis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dirty="0"/>
              <a:t>Now </a:t>
            </a:r>
            <a:r>
              <a:rPr lang="en-AU" dirty="0"/>
              <a:t>a fixed effect analysis by hand…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417639"/>
                <a:ext cx="8229600" cy="4525963"/>
              </a:xfrm>
            </p:spPr>
            <p:txBody>
              <a:bodyPr>
                <a:normAutofit fontScale="47500" lnSpcReduction="20000"/>
              </a:bodyPr>
              <a:lstStyle/>
              <a:p>
                <a:pPr marL="0" indent="0">
                  <a:buNone/>
                </a:pPr>
                <a:r>
                  <a:rPr sz="3800" dirty="0"/>
                  <a:t>We can even do all the seemingly fancy stuff </a:t>
                </a:r>
                <a:r>
                  <a:rPr sz="3800" dirty="0" err="1">
                    <a:latin typeface="Courier"/>
                  </a:rPr>
                  <a:t>metafor</a:t>
                </a:r>
                <a:r>
                  <a:rPr sz="3800" dirty="0"/>
                  <a:t> is doing ourselves if we want….we just need to know the equations:</a:t>
                </a:r>
                <a:endParaRPr lang="en-AU" sz="3800" dirty="0"/>
              </a:p>
              <a:p>
                <a:pPr marL="0" indent="0">
                  <a:buNone/>
                </a:pPr>
                <a:endParaRPr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‾"/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𝐸𝑆</m:t>
                          </m:r>
                        </m:e>
                      </m:acc>
                      <m:r>
                        <a:rPr>
                          <a:latin typeface="Cambria Math" panose="02040503050406030204" pitchFamily="18" charset="0"/>
                        </a:rPr>
                        <m:t>=∑</m:t>
                      </m:r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𝐸𝑆</m:t>
                          </m:r>
                        </m:e>
                      </m:d>
                      <m:r>
                        <a:rPr>
                          <a:latin typeface="Cambria Math" panose="02040503050406030204" pitchFamily="18" charset="0"/>
                        </a:rPr>
                        <m:t>/∑</m:t>
                      </m:r>
                      <m:r>
                        <a:rPr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acc>
                            <m:accPr>
                              <m:chr m:val="‾"/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𝐸𝑆</m:t>
                              </m:r>
                            </m:e>
                          </m:acc>
                        </m:sub>
                        <m:sup>
                          <m:r>
                            <a:rPr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>
                              <a:latin typeface="Cambria Math" panose="02040503050406030204" pitchFamily="18" charset="0"/>
                            </a:rPr>
                            <m:t>∑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</m:oMath>
                  </m:oMathPara>
                </a14:m>
                <a:endParaRPr dirty="0"/>
              </a:p>
              <a:p>
                <a:pPr indent="0">
                  <a:buNone/>
                </a:pPr>
                <a:r>
                  <a:rPr i="1" dirty="0">
                    <a:solidFill>
                      <a:srgbClr val="60A0B0"/>
                    </a:solidFill>
                    <a:latin typeface="Courier"/>
                  </a:rPr>
                  <a:t># Calculate pooled effect size</a:t>
                </a:r>
                <a:br>
                  <a:rPr dirty="0"/>
                </a:br>
                <a:r>
                  <a:rPr dirty="0">
                    <a:latin typeface="Courier"/>
                  </a:rPr>
                  <a:t>       </a:t>
                </a:r>
                <a:r>
                  <a:rPr dirty="0" err="1">
                    <a:latin typeface="Courier"/>
                  </a:rPr>
                  <a:t>EsP.FE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007020"/>
                    </a:solidFill>
                    <a:latin typeface="Courier"/>
                  </a:rPr>
                  <a:t>&lt;-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06287E"/>
                    </a:solidFill>
                    <a:latin typeface="Courier"/>
                  </a:rPr>
                  <a:t>sum</a:t>
                </a:r>
                <a:r>
                  <a:rPr dirty="0">
                    <a:latin typeface="Courier"/>
                  </a:rPr>
                  <a:t>(W</a:t>
                </a:r>
                <a:r>
                  <a:rPr dirty="0">
                    <a:solidFill>
                      <a:srgbClr val="4070A0"/>
                    </a:solidFill>
                    <a:latin typeface="Courier"/>
                  </a:rPr>
                  <a:t>*</a:t>
                </a:r>
                <a:r>
                  <a:rPr dirty="0" err="1">
                    <a:latin typeface="Courier"/>
                  </a:rPr>
                  <a:t>dataFE</a:t>
                </a:r>
                <a:r>
                  <a:rPr dirty="0" err="1">
                    <a:solidFill>
                      <a:srgbClr val="4070A0"/>
                    </a:solidFill>
                    <a:latin typeface="Courier"/>
                  </a:rPr>
                  <a:t>$</a:t>
                </a:r>
                <a:r>
                  <a:rPr dirty="0" err="1">
                    <a:latin typeface="Courier"/>
                  </a:rPr>
                  <a:t>es</a:t>
                </a:r>
                <a:r>
                  <a:rPr dirty="0">
                    <a:latin typeface="Courier"/>
                  </a:rPr>
                  <a:t>) </a:t>
                </a:r>
                <a:r>
                  <a:rPr dirty="0">
                    <a:solidFill>
                      <a:srgbClr val="4070A0"/>
                    </a:solidFill>
                    <a:latin typeface="Courier"/>
                  </a:rPr>
                  <a:t>/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06287E"/>
                    </a:solidFill>
                    <a:latin typeface="Courier"/>
                  </a:rPr>
                  <a:t>sum</a:t>
                </a:r>
                <a:r>
                  <a:rPr dirty="0">
                    <a:latin typeface="Courier"/>
                  </a:rPr>
                  <a:t>(W)</a:t>
                </a:r>
                <a:br>
                  <a:rPr dirty="0"/>
                </a:br>
                <a:r>
                  <a:rPr dirty="0">
                    <a:latin typeface="Courier"/>
                  </a:rPr>
                  <a:t>       </a:t>
                </a:r>
                <a:r>
                  <a:rPr dirty="0" err="1">
                    <a:latin typeface="Courier"/>
                  </a:rPr>
                  <a:t>EsP.FE</a:t>
                </a:r>
                <a:endParaRPr dirty="0">
                  <a:latin typeface="Courier"/>
                </a:endParaRPr>
              </a:p>
              <a:p>
                <a:pPr indent="0">
                  <a:buNone/>
                </a:pPr>
                <a:r>
                  <a:rPr dirty="0">
                    <a:latin typeface="Courier"/>
                  </a:rPr>
                  <a:t>## [1] 2.073105</a:t>
                </a:r>
              </a:p>
              <a:p>
                <a:pPr indent="0">
                  <a:buNone/>
                </a:pPr>
                <a:r>
                  <a:rPr i="1" dirty="0">
                    <a:solidFill>
                      <a:srgbClr val="60A0B0"/>
                    </a:solidFill>
                    <a:latin typeface="Courier"/>
                  </a:rPr>
                  <a:t># Calculate the pooled variance around estimate</a:t>
                </a:r>
                <a:br>
                  <a:rPr dirty="0"/>
                </a:br>
                <a:r>
                  <a:rPr dirty="0">
                    <a:latin typeface="Courier"/>
                  </a:rPr>
                  <a:t>    </a:t>
                </a:r>
                <a:r>
                  <a:rPr dirty="0" err="1">
                    <a:latin typeface="Courier"/>
                  </a:rPr>
                  <a:t>VarEsP.FE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007020"/>
                    </a:solidFill>
                    <a:latin typeface="Courier"/>
                  </a:rPr>
                  <a:t>&lt;-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40A070"/>
                    </a:solidFill>
                    <a:latin typeface="Courier"/>
                  </a:rPr>
                  <a:t>1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4070A0"/>
                    </a:solidFill>
                    <a:latin typeface="Courier"/>
                  </a:rPr>
                  <a:t>/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06287E"/>
                    </a:solidFill>
                    <a:latin typeface="Courier"/>
                  </a:rPr>
                  <a:t>sum</a:t>
                </a:r>
                <a:r>
                  <a:rPr dirty="0">
                    <a:latin typeface="Courier"/>
                  </a:rPr>
                  <a:t>(W)</a:t>
                </a:r>
                <a:br>
                  <a:rPr dirty="0"/>
                </a:br>
                <a:r>
                  <a:rPr dirty="0">
                    <a:latin typeface="Courier"/>
                  </a:rPr>
                  <a:t>    </a:t>
                </a:r>
                <a:r>
                  <a:rPr dirty="0" err="1">
                    <a:latin typeface="Courier"/>
                  </a:rPr>
                  <a:t>VarEsP.FE</a:t>
                </a:r>
                <a:endParaRPr dirty="0">
                  <a:latin typeface="Courier"/>
                </a:endParaRPr>
              </a:p>
              <a:p>
                <a:pPr indent="0">
                  <a:buNone/>
                </a:pPr>
                <a:r>
                  <a:rPr dirty="0">
                    <a:latin typeface="Courier"/>
                  </a:rPr>
                  <a:t>## [1] 0.00989011</a:t>
                </a:r>
              </a:p>
              <a:p>
                <a:pPr indent="0">
                  <a:buNone/>
                </a:pPr>
                <a:r>
                  <a:rPr i="1" dirty="0">
                    <a:solidFill>
                      <a:srgbClr val="60A0B0"/>
                    </a:solidFill>
                    <a:latin typeface="Courier"/>
                  </a:rPr>
                  <a:t># Calculate the standard error around estimate</a:t>
                </a:r>
                <a:br>
                  <a:rPr dirty="0"/>
                </a:br>
                <a:r>
                  <a:rPr dirty="0">
                    <a:latin typeface="Courier"/>
                  </a:rPr>
                  <a:t>    </a:t>
                </a:r>
                <a:r>
                  <a:rPr dirty="0" err="1">
                    <a:latin typeface="Courier"/>
                  </a:rPr>
                  <a:t>SE.EsP.FE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007020"/>
                    </a:solidFill>
                    <a:latin typeface="Courier"/>
                  </a:rPr>
                  <a:t>&lt;-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06287E"/>
                    </a:solidFill>
                    <a:latin typeface="Courier"/>
                  </a:rPr>
                  <a:t>sqrt</a:t>
                </a:r>
                <a:r>
                  <a:rPr dirty="0">
                    <a:latin typeface="Courier"/>
                  </a:rPr>
                  <a:t>(</a:t>
                </a:r>
                <a:r>
                  <a:rPr dirty="0" err="1">
                    <a:latin typeface="Courier"/>
                  </a:rPr>
                  <a:t>VarEsP.FE</a:t>
                </a:r>
                <a:r>
                  <a:rPr dirty="0">
                    <a:latin typeface="Courier"/>
                  </a:rPr>
                  <a:t>)</a:t>
                </a:r>
                <a:br>
                  <a:rPr dirty="0"/>
                </a:br>
                <a:r>
                  <a:rPr dirty="0">
                    <a:latin typeface="Courier"/>
                  </a:rPr>
                  <a:t>    </a:t>
                </a:r>
                <a:r>
                  <a:rPr dirty="0" err="1">
                    <a:latin typeface="Courier"/>
                  </a:rPr>
                  <a:t>SE.EsP.FE</a:t>
                </a:r>
                <a:endParaRPr dirty="0">
                  <a:latin typeface="Courier"/>
                </a:endParaRPr>
              </a:p>
              <a:p>
                <a:pPr indent="0">
                  <a:buNone/>
                </a:pPr>
                <a:r>
                  <a:rPr dirty="0">
                    <a:latin typeface="Courier"/>
                  </a:rPr>
                  <a:t>## [1] 0.09944903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417639"/>
                <a:ext cx="8229600" cy="4525963"/>
              </a:xfrm>
              <a:blipFill>
                <a:blip r:embed="rId2"/>
                <a:stretch>
                  <a:fillRect l="-617" t="-16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02626239-739F-B63B-6E22-154725F8397D}"/>
              </a:ext>
            </a:extLst>
          </p:cNvPr>
          <p:cNvSpPr txBox="1"/>
          <p:nvPr/>
        </p:nvSpPr>
        <p:spPr>
          <a:xfrm>
            <a:off x="677119" y="5760126"/>
            <a:ext cx="82296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>
                <a:latin typeface="Courier"/>
              </a:rPr>
              <a:t>## estimate      se     </a:t>
            </a:r>
            <a:r>
              <a:rPr lang="en-AU" dirty="0" err="1">
                <a:latin typeface="Courier"/>
              </a:rPr>
              <a:t>zval</a:t>
            </a:r>
            <a:r>
              <a:rPr lang="en-AU" dirty="0">
                <a:latin typeface="Courier"/>
              </a:rPr>
              <a:t>    </a:t>
            </a:r>
            <a:r>
              <a:rPr lang="en-AU" dirty="0" err="1">
                <a:latin typeface="Courier"/>
              </a:rPr>
              <a:t>pval</a:t>
            </a:r>
            <a:r>
              <a:rPr lang="en-AU" dirty="0">
                <a:latin typeface="Courier"/>
              </a:rPr>
              <a:t>   </a:t>
            </a:r>
            <a:r>
              <a:rPr lang="en-AU" dirty="0" err="1">
                <a:latin typeface="Courier"/>
              </a:rPr>
              <a:t>ci.lb</a:t>
            </a:r>
            <a:r>
              <a:rPr lang="en-AU" dirty="0">
                <a:latin typeface="Courier"/>
              </a:rPr>
              <a:t>   </a:t>
            </a:r>
            <a:r>
              <a:rPr lang="en-AU" dirty="0" err="1">
                <a:latin typeface="Courier"/>
              </a:rPr>
              <a:t>ci.ub</a:t>
            </a:r>
            <a:r>
              <a:rPr lang="en-AU" dirty="0">
                <a:latin typeface="Courier"/>
              </a:rPr>
              <a:t>     ​ 
</a:t>
            </a:r>
            <a:r>
              <a:rPr lang="en-AU" b="1" dirty="0">
                <a:latin typeface="Courier"/>
              </a:rPr>
              <a:t>##   2.0731  </a:t>
            </a:r>
            <a:r>
              <a:rPr lang="en-AU" dirty="0">
                <a:latin typeface="Courier"/>
              </a:rPr>
              <a:t>0.0994  20.8459  &lt;.0001  1.8782  2.2680  *** 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8FB52E-14FB-37A4-9552-02BB3708A6F5}"/>
              </a:ext>
            </a:extLst>
          </p:cNvPr>
          <p:cNvSpPr txBox="1"/>
          <p:nvPr/>
        </p:nvSpPr>
        <p:spPr>
          <a:xfrm>
            <a:off x="5972537" y="1810993"/>
            <a:ext cx="306729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i="1" dirty="0">
                <a:solidFill>
                  <a:srgbClr val="60A0B0"/>
                </a:solidFill>
                <a:latin typeface="Courier"/>
              </a:rPr>
              <a:t># We'll need this later but these are weights</a:t>
            </a:r>
            <a:br>
              <a:rPr lang="en-AU" dirty="0"/>
            </a:br>
            <a:r>
              <a:rPr lang="en-AU" dirty="0">
                <a:latin typeface="Courier"/>
              </a:rPr>
              <a:t>    W     </a:t>
            </a:r>
            <a:r>
              <a:rPr lang="en-AU" dirty="0">
                <a:solidFill>
                  <a:srgbClr val="007020"/>
                </a:solidFill>
                <a:latin typeface="Courier"/>
              </a:rPr>
              <a:t>&lt;-</a:t>
            </a:r>
            <a:r>
              <a:rPr lang="en-AU" dirty="0">
                <a:latin typeface="Courier"/>
              </a:rPr>
              <a:t> </a:t>
            </a:r>
            <a:r>
              <a:rPr lang="en-AU" dirty="0">
                <a:solidFill>
                  <a:srgbClr val="40A070"/>
                </a:solidFill>
                <a:latin typeface="Courier"/>
              </a:rPr>
              <a:t>1</a:t>
            </a:r>
            <a:r>
              <a:rPr lang="en-AU" dirty="0">
                <a:latin typeface="Courier"/>
              </a:rPr>
              <a:t> </a:t>
            </a:r>
            <a:r>
              <a:rPr lang="en-AU" dirty="0">
                <a:solidFill>
                  <a:srgbClr val="4070A0"/>
                </a:solidFill>
                <a:latin typeface="Courier"/>
              </a:rPr>
              <a:t>/</a:t>
            </a:r>
            <a:r>
              <a:rPr lang="en-AU" dirty="0">
                <a:latin typeface="Courier"/>
              </a:rPr>
              <a:t> </a:t>
            </a:r>
            <a:r>
              <a:rPr lang="en-AU" dirty="0" err="1">
                <a:latin typeface="Courier"/>
              </a:rPr>
              <a:t>Ves</a:t>
            </a:r>
            <a:r>
              <a:rPr lang="en-AU" dirty="0">
                <a:latin typeface="Courier"/>
              </a:rPr>
              <a:t> 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B627119-866D-7F3A-A58E-EC70F304A413}"/>
              </a:ext>
            </a:extLst>
          </p:cNvPr>
          <p:cNvSpPr/>
          <p:nvPr/>
        </p:nvSpPr>
        <p:spPr>
          <a:xfrm>
            <a:off x="5868365" y="1810993"/>
            <a:ext cx="3275635" cy="13257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F1151AC-740E-3813-410C-D9084B7C42D8}"/>
              </a:ext>
            </a:extLst>
          </p:cNvPr>
          <p:cNvSpPr/>
          <p:nvPr/>
        </p:nvSpPr>
        <p:spPr>
          <a:xfrm>
            <a:off x="237281" y="2847150"/>
            <a:ext cx="8669438" cy="36403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BD83C94-8420-F484-6751-35980A91E218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1. Meta-Analysis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dirty="0"/>
              <a:t>Now </a:t>
            </a:r>
            <a:r>
              <a:rPr lang="en-AU" dirty="0"/>
              <a:t>a fixed effect analysis by hand…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417639"/>
                <a:ext cx="8229600" cy="4525963"/>
              </a:xfrm>
            </p:spPr>
            <p:txBody>
              <a:bodyPr>
                <a:normAutofit fontScale="47500" lnSpcReduction="20000"/>
              </a:bodyPr>
              <a:lstStyle/>
              <a:p>
                <a:pPr marL="0" indent="0">
                  <a:buNone/>
                </a:pPr>
                <a:r>
                  <a:rPr sz="3800" dirty="0"/>
                  <a:t>We can even do all the seemingly fancy stuff </a:t>
                </a:r>
                <a:r>
                  <a:rPr sz="3800" dirty="0" err="1">
                    <a:latin typeface="Courier"/>
                  </a:rPr>
                  <a:t>metafor</a:t>
                </a:r>
                <a:r>
                  <a:rPr sz="3800" dirty="0"/>
                  <a:t> is doing ourselves if we want….we just need to know the equations:</a:t>
                </a:r>
                <a:endParaRPr lang="en-AU" sz="3800" dirty="0"/>
              </a:p>
              <a:p>
                <a:pPr marL="0" indent="0">
                  <a:buNone/>
                </a:pPr>
                <a:endParaRPr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‾"/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𝐸𝑆</m:t>
                          </m:r>
                        </m:e>
                      </m:acc>
                      <m:r>
                        <a:rPr>
                          <a:latin typeface="Cambria Math" panose="02040503050406030204" pitchFamily="18" charset="0"/>
                        </a:rPr>
                        <m:t>=∑</m:t>
                      </m:r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𝐸𝑆</m:t>
                          </m:r>
                        </m:e>
                      </m:d>
                      <m:r>
                        <a:rPr>
                          <a:latin typeface="Cambria Math" panose="02040503050406030204" pitchFamily="18" charset="0"/>
                        </a:rPr>
                        <m:t>/∑</m:t>
                      </m:r>
                      <m:r>
                        <a:rPr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acc>
                            <m:accPr>
                              <m:chr m:val="‾"/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𝐸𝑆</m:t>
                              </m:r>
                            </m:e>
                          </m:acc>
                        </m:sub>
                        <m:sup>
                          <m:r>
                            <a:rPr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>
                              <a:latin typeface="Cambria Math" panose="02040503050406030204" pitchFamily="18" charset="0"/>
                            </a:rPr>
                            <m:t>∑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</m:oMath>
                  </m:oMathPara>
                </a14:m>
                <a:endParaRPr dirty="0"/>
              </a:p>
              <a:p>
                <a:pPr indent="0">
                  <a:buNone/>
                </a:pPr>
                <a:r>
                  <a:rPr i="1" dirty="0">
                    <a:solidFill>
                      <a:srgbClr val="60A0B0"/>
                    </a:solidFill>
                    <a:latin typeface="Courier"/>
                  </a:rPr>
                  <a:t># Calculate pooled effect size</a:t>
                </a:r>
                <a:br>
                  <a:rPr dirty="0"/>
                </a:br>
                <a:r>
                  <a:rPr dirty="0">
                    <a:latin typeface="Courier"/>
                  </a:rPr>
                  <a:t>       </a:t>
                </a:r>
                <a:r>
                  <a:rPr dirty="0" err="1">
                    <a:latin typeface="Courier"/>
                  </a:rPr>
                  <a:t>EsP.FE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007020"/>
                    </a:solidFill>
                    <a:latin typeface="Courier"/>
                  </a:rPr>
                  <a:t>&lt;-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06287E"/>
                    </a:solidFill>
                    <a:latin typeface="Courier"/>
                  </a:rPr>
                  <a:t>sum</a:t>
                </a:r>
                <a:r>
                  <a:rPr dirty="0">
                    <a:latin typeface="Courier"/>
                  </a:rPr>
                  <a:t>(W</a:t>
                </a:r>
                <a:r>
                  <a:rPr dirty="0">
                    <a:solidFill>
                      <a:srgbClr val="4070A0"/>
                    </a:solidFill>
                    <a:latin typeface="Courier"/>
                  </a:rPr>
                  <a:t>*</a:t>
                </a:r>
                <a:r>
                  <a:rPr dirty="0" err="1">
                    <a:latin typeface="Courier"/>
                  </a:rPr>
                  <a:t>dataFE</a:t>
                </a:r>
                <a:r>
                  <a:rPr dirty="0" err="1">
                    <a:solidFill>
                      <a:srgbClr val="4070A0"/>
                    </a:solidFill>
                    <a:latin typeface="Courier"/>
                  </a:rPr>
                  <a:t>$</a:t>
                </a:r>
                <a:r>
                  <a:rPr dirty="0" err="1">
                    <a:latin typeface="Courier"/>
                  </a:rPr>
                  <a:t>es</a:t>
                </a:r>
                <a:r>
                  <a:rPr dirty="0">
                    <a:latin typeface="Courier"/>
                  </a:rPr>
                  <a:t>) </a:t>
                </a:r>
                <a:r>
                  <a:rPr dirty="0">
                    <a:solidFill>
                      <a:srgbClr val="4070A0"/>
                    </a:solidFill>
                    <a:latin typeface="Courier"/>
                  </a:rPr>
                  <a:t>/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06287E"/>
                    </a:solidFill>
                    <a:latin typeface="Courier"/>
                  </a:rPr>
                  <a:t>sum</a:t>
                </a:r>
                <a:r>
                  <a:rPr dirty="0">
                    <a:latin typeface="Courier"/>
                  </a:rPr>
                  <a:t>(W)</a:t>
                </a:r>
                <a:br>
                  <a:rPr dirty="0"/>
                </a:br>
                <a:r>
                  <a:rPr dirty="0">
                    <a:latin typeface="Courier"/>
                  </a:rPr>
                  <a:t>       </a:t>
                </a:r>
                <a:r>
                  <a:rPr dirty="0" err="1">
                    <a:latin typeface="Courier"/>
                  </a:rPr>
                  <a:t>EsP.FE</a:t>
                </a:r>
                <a:endParaRPr dirty="0">
                  <a:latin typeface="Courier"/>
                </a:endParaRPr>
              </a:p>
              <a:p>
                <a:pPr indent="0">
                  <a:buNone/>
                </a:pPr>
                <a:r>
                  <a:rPr dirty="0">
                    <a:latin typeface="Courier"/>
                  </a:rPr>
                  <a:t>## [1] 2.073105</a:t>
                </a:r>
              </a:p>
              <a:p>
                <a:pPr indent="0">
                  <a:buNone/>
                </a:pPr>
                <a:r>
                  <a:rPr i="1" dirty="0">
                    <a:solidFill>
                      <a:srgbClr val="60A0B0"/>
                    </a:solidFill>
                    <a:latin typeface="Courier"/>
                  </a:rPr>
                  <a:t># Calculate the pooled variance around estimate</a:t>
                </a:r>
                <a:br>
                  <a:rPr dirty="0"/>
                </a:br>
                <a:r>
                  <a:rPr dirty="0">
                    <a:latin typeface="Courier"/>
                  </a:rPr>
                  <a:t>    </a:t>
                </a:r>
                <a:r>
                  <a:rPr dirty="0" err="1">
                    <a:latin typeface="Courier"/>
                  </a:rPr>
                  <a:t>VarEsP.FE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007020"/>
                    </a:solidFill>
                    <a:latin typeface="Courier"/>
                  </a:rPr>
                  <a:t>&lt;-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40A070"/>
                    </a:solidFill>
                    <a:latin typeface="Courier"/>
                  </a:rPr>
                  <a:t>1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4070A0"/>
                    </a:solidFill>
                    <a:latin typeface="Courier"/>
                  </a:rPr>
                  <a:t>/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06287E"/>
                    </a:solidFill>
                    <a:latin typeface="Courier"/>
                  </a:rPr>
                  <a:t>sum</a:t>
                </a:r>
                <a:r>
                  <a:rPr dirty="0">
                    <a:latin typeface="Courier"/>
                  </a:rPr>
                  <a:t>(W)</a:t>
                </a:r>
                <a:br>
                  <a:rPr dirty="0"/>
                </a:br>
                <a:r>
                  <a:rPr dirty="0">
                    <a:latin typeface="Courier"/>
                  </a:rPr>
                  <a:t>    </a:t>
                </a:r>
                <a:r>
                  <a:rPr dirty="0" err="1">
                    <a:latin typeface="Courier"/>
                  </a:rPr>
                  <a:t>VarEsP.FE</a:t>
                </a:r>
                <a:endParaRPr dirty="0">
                  <a:latin typeface="Courier"/>
                </a:endParaRPr>
              </a:p>
              <a:p>
                <a:pPr indent="0">
                  <a:buNone/>
                </a:pPr>
                <a:r>
                  <a:rPr dirty="0">
                    <a:latin typeface="Courier"/>
                  </a:rPr>
                  <a:t>## [1] 0.00989011</a:t>
                </a:r>
              </a:p>
              <a:p>
                <a:pPr indent="0">
                  <a:buNone/>
                </a:pPr>
                <a:r>
                  <a:rPr i="1" dirty="0">
                    <a:solidFill>
                      <a:srgbClr val="60A0B0"/>
                    </a:solidFill>
                    <a:latin typeface="Courier"/>
                  </a:rPr>
                  <a:t># Calculate the standard error around estimate</a:t>
                </a:r>
                <a:br>
                  <a:rPr dirty="0"/>
                </a:br>
                <a:r>
                  <a:rPr dirty="0">
                    <a:latin typeface="Courier"/>
                  </a:rPr>
                  <a:t>    </a:t>
                </a:r>
                <a:r>
                  <a:rPr dirty="0" err="1">
                    <a:latin typeface="Courier"/>
                  </a:rPr>
                  <a:t>SE.EsP.FE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007020"/>
                    </a:solidFill>
                    <a:latin typeface="Courier"/>
                  </a:rPr>
                  <a:t>&lt;-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06287E"/>
                    </a:solidFill>
                    <a:latin typeface="Courier"/>
                  </a:rPr>
                  <a:t>sqrt</a:t>
                </a:r>
                <a:r>
                  <a:rPr dirty="0">
                    <a:latin typeface="Courier"/>
                  </a:rPr>
                  <a:t>(</a:t>
                </a:r>
                <a:r>
                  <a:rPr dirty="0" err="1">
                    <a:latin typeface="Courier"/>
                  </a:rPr>
                  <a:t>VarEsP.FE</a:t>
                </a:r>
                <a:r>
                  <a:rPr dirty="0">
                    <a:latin typeface="Courier"/>
                  </a:rPr>
                  <a:t>)</a:t>
                </a:r>
                <a:br>
                  <a:rPr dirty="0"/>
                </a:br>
                <a:r>
                  <a:rPr dirty="0">
                    <a:latin typeface="Courier"/>
                  </a:rPr>
                  <a:t>    </a:t>
                </a:r>
                <a:r>
                  <a:rPr dirty="0" err="1">
                    <a:latin typeface="Courier"/>
                  </a:rPr>
                  <a:t>SE.EsP.FE</a:t>
                </a:r>
                <a:endParaRPr dirty="0">
                  <a:latin typeface="Courier"/>
                </a:endParaRPr>
              </a:p>
              <a:p>
                <a:pPr indent="0">
                  <a:buNone/>
                </a:pPr>
                <a:r>
                  <a:rPr dirty="0">
                    <a:latin typeface="Courier"/>
                  </a:rPr>
                  <a:t>## [1] 0.09944903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417639"/>
                <a:ext cx="8229600" cy="4525963"/>
              </a:xfrm>
              <a:blipFill>
                <a:blip r:embed="rId2"/>
                <a:stretch>
                  <a:fillRect l="-617" t="-16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02626239-739F-B63B-6E22-154725F8397D}"/>
              </a:ext>
            </a:extLst>
          </p:cNvPr>
          <p:cNvSpPr txBox="1"/>
          <p:nvPr/>
        </p:nvSpPr>
        <p:spPr>
          <a:xfrm>
            <a:off x="677119" y="5760126"/>
            <a:ext cx="82296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>
                <a:latin typeface="Courier"/>
              </a:rPr>
              <a:t>## estimate      se     </a:t>
            </a:r>
            <a:r>
              <a:rPr lang="en-AU" dirty="0" err="1">
                <a:latin typeface="Courier"/>
              </a:rPr>
              <a:t>zval</a:t>
            </a:r>
            <a:r>
              <a:rPr lang="en-AU" dirty="0">
                <a:latin typeface="Courier"/>
              </a:rPr>
              <a:t>    </a:t>
            </a:r>
            <a:r>
              <a:rPr lang="en-AU" dirty="0" err="1">
                <a:latin typeface="Courier"/>
              </a:rPr>
              <a:t>pval</a:t>
            </a:r>
            <a:r>
              <a:rPr lang="en-AU" dirty="0">
                <a:latin typeface="Courier"/>
              </a:rPr>
              <a:t>   </a:t>
            </a:r>
            <a:r>
              <a:rPr lang="en-AU" dirty="0" err="1">
                <a:latin typeface="Courier"/>
              </a:rPr>
              <a:t>ci.lb</a:t>
            </a:r>
            <a:r>
              <a:rPr lang="en-AU" dirty="0">
                <a:latin typeface="Courier"/>
              </a:rPr>
              <a:t>   </a:t>
            </a:r>
            <a:r>
              <a:rPr lang="en-AU" dirty="0" err="1">
                <a:latin typeface="Courier"/>
              </a:rPr>
              <a:t>ci.ub</a:t>
            </a:r>
            <a:r>
              <a:rPr lang="en-AU" dirty="0">
                <a:latin typeface="Courier"/>
              </a:rPr>
              <a:t>     ​ 
</a:t>
            </a:r>
            <a:r>
              <a:rPr lang="en-AU" b="1" dirty="0">
                <a:latin typeface="Courier"/>
              </a:rPr>
              <a:t>##   2.0731  </a:t>
            </a:r>
            <a:r>
              <a:rPr lang="en-AU" dirty="0">
                <a:latin typeface="Courier"/>
              </a:rPr>
              <a:t>0.0994  20.8459  &lt;.0001  1.8782  2.2680  *** 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8FB52E-14FB-37A4-9552-02BB3708A6F5}"/>
              </a:ext>
            </a:extLst>
          </p:cNvPr>
          <p:cNvSpPr txBox="1"/>
          <p:nvPr/>
        </p:nvSpPr>
        <p:spPr>
          <a:xfrm>
            <a:off x="5949387" y="1721288"/>
            <a:ext cx="306729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i="1" dirty="0">
                <a:solidFill>
                  <a:srgbClr val="60A0B0"/>
                </a:solidFill>
                <a:latin typeface="Courier"/>
              </a:rPr>
              <a:t># We'll need this later but these are weights</a:t>
            </a:r>
            <a:br>
              <a:rPr lang="en-AU" dirty="0"/>
            </a:br>
            <a:r>
              <a:rPr lang="en-AU" dirty="0">
                <a:latin typeface="Courier"/>
              </a:rPr>
              <a:t>    W     </a:t>
            </a:r>
            <a:r>
              <a:rPr lang="en-AU" dirty="0">
                <a:solidFill>
                  <a:srgbClr val="007020"/>
                </a:solidFill>
                <a:latin typeface="Courier"/>
              </a:rPr>
              <a:t>&lt;-</a:t>
            </a:r>
            <a:r>
              <a:rPr lang="en-AU" dirty="0">
                <a:latin typeface="Courier"/>
              </a:rPr>
              <a:t> </a:t>
            </a:r>
            <a:r>
              <a:rPr lang="en-AU" dirty="0">
                <a:solidFill>
                  <a:srgbClr val="40A070"/>
                </a:solidFill>
                <a:latin typeface="Courier"/>
              </a:rPr>
              <a:t>1</a:t>
            </a:r>
            <a:r>
              <a:rPr lang="en-AU" dirty="0">
                <a:latin typeface="Courier"/>
              </a:rPr>
              <a:t> </a:t>
            </a:r>
            <a:r>
              <a:rPr lang="en-AU" dirty="0">
                <a:solidFill>
                  <a:srgbClr val="4070A0"/>
                </a:solidFill>
                <a:latin typeface="Courier"/>
              </a:rPr>
              <a:t>/</a:t>
            </a:r>
            <a:r>
              <a:rPr lang="en-AU" dirty="0">
                <a:latin typeface="Courier"/>
              </a:rPr>
              <a:t> </a:t>
            </a:r>
            <a:r>
              <a:rPr lang="en-AU" dirty="0" err="1">
                <a:latin typeface="Courier"/>
              </a:rPr>
              <a:t>Ves</a:t>
            </a:r>
            <a:r>
              <a:rPr lang="en-AU" dirty="0">
                <a:latin typeface="Courier"/>
              </a:rPr>
              <a:t> 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F1151AC-740E-3813-410C-D9084B7C42D8}"/>
              </a:ext>
            </a:extLst>
          </p:cNvPr>
          <p:cNvSpPr/>
          <p:nvPr/>
        </p:nvSpPr>
        <p:spPr>
          <a:xfrm>
            <a:off x="237281" y="2858946"/>
            <a:ext cx="8669438" cy="36285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4292D28-B927-4153-6ED6-0CE6B7FE577A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1. Meta-Analysis</a:t>
            </a:r>
          </a:p>
        </p:txBody>
      </p:sp>
    </p:spTree>
    <p:extLst>
      <p:ext uri="{BB962C8B-B14F-4D97-AF65-F5344CB8AC3E}">
        <p14:creationId xmlns:p14="http://schemas.microsoft.com/office/powerpoint/2010/main" val="22236741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dirty="0"/>
              <a:t>Now </a:t>
            </a:r>
            <a:r>
              <a:rPr lang="en-AU" dirty="0"/>
              <a:t>a fixed effect analysis by hand…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417639"/>
                <a:ext cx="8229600" cy="4525963"/>
              </a:xfrm>
            </p:spPr>
            <p:txBody>
              <a:bodyPr>
                <a:normAutofit fontScale="47500" lnSpcReduction="20000"/>
              </a:bodyPr>
              <a:lstStyle/>
              <a:p>
                <a:pPr marL="0" indent="0">
                  <a:buNone/>
                </a:pPr>
                <a:r>
                  <a:rPr sz="3800" dirty="0"/>
                  <a:t>We can even do all the seemingly fancy stuff </a:t>
                </a:r>
                <a:r>
                  <a:rPr sz="3800" dirty="0" err="1">
                    <a:latin typeface="Courier"/>
                  </a:rPr>
                  <a:t>metafor</a:t>
                </a:r>
                <a:r>
                  <a:rPr sz="3800" dirty="0"/>
                  <a:t> is doing ourselves if we want….we just need to know the equations:</a:t>
                </a:r>
                <a:endParaRPr lang="en-AU" sz="3800" dirty="0"/>
              </a:p>
              <a:p>
                <a:pPr marL="0" indent="0">
                  <a:buNone/>
                </a:pPr>
                <a:endParaRPr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‾"/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𝐸𝑆</m:t>
                          </m:r>
                        </m:e>
                      </m:acc>
                      <m:r>
                        <a:rPr>
                          <a:latin typeface="Cambria Math" panose="02040503050406030204" pitchFamily="18" charset="0"/>
                        </a:rPr>
                        <m:t>=∑</m:t>
                      </m:r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𝐸𝑆</m:t>
                          </m:r>
                        </m:e>
                      </m:d>
                      <m:r>
                        <a:rPr>
                          <a:latin typeface="Cambria Math" panose="02040503050406030204" pitchFamily="18" charset="0"/>
                        </a:rPr>
                        <m:t>/∑</m:t>
                      </m:r>
                      <m:r>
                        <a:rPr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acc>
                            <m:accPr>
                              <m:chr m:val="‾"/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𝐸𝑆</m:t>
                              </m:r>
                            </m:e>
                          </m:acc>
                        </m:sub>
                        <m:sup>
                          <m:r>
                            <a:rPr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>
                              <a:latin typeface="Cambria Math" panose="02040503050406030204" pitchFamily="18" charset="0"/>
                            </a:rPr>
                            <m:t>∑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</m:oMath>
                  </m:oMathPara>
                </a14:m>
                <a:endParaRPr dirty="0"/>
              </a:p>
              <a:p>
                <a:pPr indent="0">
                  <a:buNone/>
                </a:pPr>
                <a:r>
                  <a:rPr i="1" dirty="0">
                    <a:solidFill>
                      <a:srgbClr val="60A0B0"/>
                    </a:solidFill>
                    <a:latin typeface="Courier"/>
                  </a:rPr>
                  <a:t># Calculate pooled effect size</a:t>
                </a:r>
                <a:br>
                  <a:rPr dirty="0"/>
                </a:br>
                <a:r>
                  <a:rPr dirty="0">
                    <a:latin typeface="Courier"/>
                  </a:rPr>
                  <a:t>       </a:t>
                </a:r>
                <a:r>
                  <a:rPr dirty="0" err="1">
                    <a:latin typeface="Courier"/>
                  </a:rPr>
                  <a:t>EsP.FE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007020"/>
                    </a:solidFill>
                    <a:latin typeface="Courier"/>
                  </a:rPr>
                  <a:t>&lt;-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06287E"/>
                    </a:solidFill>
                    <a:latin typeface="Courier"/>
                  </a:rPr>
                  <a:t>sum</a:t>
                </a:r>
                <a:r>
                  <a:rPr dirty="0">
                    <a:latin typeface="Courier"/>
                  </a:rPr>
                  <a:t>(W</a:t>
                </a:r>
                <a:r>
                  <a:rPr dirty="0">
                    <a:solidFill>
                      <a:srgbClr val="4070A0"/>
                    </a:solidFill>
                    <a:latin typeface="Courier"/>
                  </a:rPr>
                  <a:t>*</a:t>
                </a:r>
                <a:r>
                  <a:rPr dirty="0" err="1">
                    <a:latin typeface="Courier"/>
                  </a:rPr>
                  <a:t>dataFE</a:t>
                </a:r>
                <a:r>
                  <a:rPr dirty="0" err="1">
                    <a:solidFill>
                      <a:srgbClr val="4070A0"/>
                    </a:solidFill>
                    <a:latin typeface="Courier"/>
                  </a:rPr>
                  <a:t>$</a:t>
                </a:r>
                <a:r>
                  <a:rPr dirty="0" err="1">
                    <a:latin typeface="Courier"/>
                  </a:rPr>
                  <a:t>es</a:t>
                </a:r>
                <a:r>
                  <a:rPr dirty="0">
                    <a:latin typeface="Courier"/>
                  </a:rPr>
                  <a:t>) </a:t>
                </a:r>
                <a:r>
                  <a:rPr dirty="0">
                    <a:solidFill>
                      <a:srgbClr val="4070A0"/>
                    </a:solidFill>
                    <a:latin typeface="Courier"/>
                  </a:rPr>
                  <a:t>/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06287E"/>
                    </a:solidFill>
                    <a:latin typeface="Courier"/>
                  </a:rPr>
                  <a:t>sum</a:t>
                </a:r>
                <a:r>
                  <a:rPr dirty="0">
                    <a:latin typeface="Courier"/>
                  </a:rPr>
                  <a:t>(W)</a:t>
                </a:r>
                <a:br>
                  <a:rPr dirty="0"/>
                </a:br>
                <a:r>
                  <a:rPr dirty="0">
                    <a:latin typeface="Courier"/>
                  </a:rPr>
                  <a:t>       </a:t>
                </a:r>
                <a:r>
                  <a:rPr dirty="0" err="1">
                    <a:latin typeface="Courier"/>
                  </a:rPr>
                  <a:t>EsP.FE</a:t>
                </a:r>
                <a:endParaRPr dirty="0">
                  <a:latin typeface="Courier"/>
                </a:endParaRPr>
              </a:p>
              <a:p>
                <a:pPr indent="0">
                  <a:buNone/>
                </a:pPr>
                <a:r>
                  <a:rPr dirty="0">
                    <a:latin typeface="Courier"/>
                  </a:rPr>
                  <a:t>## [1] 2.073105</a:t>
                </a:r>
              </a:p>
              <a:p>
                <a:pPr indent="0">
                  <a:buNone/>
                </a:pPr>
                <a:r>
                  <a:rPr i="1" dirty="0">
                    <a:solidFill>
                      <a:srgbClr val="60A0B0"/>
                    </a:solidFill>
                    <a:latin typeface="Courier"/>
                  </a:rPr>
                  <a:t># Calculate the pooled variance around estimate</a:t>
                </a:r>
                <a:br>
                  <a:rPr dirty="0"/>
                </a:br>
                <a:r>
                  <a:rPr dirty="0">
                    <a:latin typeface="Courier"/>
                  </a:rPr>
                  <a:t>    </a:t>
                </a:r>
                <a:r>
                  <a:rPr dirty="0" err="1">
                    <a:latin typeface="Courier"/>
                  </a:rPr>
                  <a:t>VarEsP.FE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007020"/>
                    </a:solidFill>
                    <a:latin typeface="Courier"/>
                  </a:rPr>
                  <a:t>&lt;-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40A070"/>
                    </a:solidFill>
                    <a:latin typeface="Courier"/>
                  </a:rPr>
                  <a:t>1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4070A0"/>
                    </a:solidFill>
                    <a:latin typeface="Courier"/>
                  </a:rPr>
                  <a:t>/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06287E"/>
                    </a:solidFill>
                    <a:latin typeface="Courier"/>
                  </a:rPr>
                  <a:t>sum</a:t>
                </a:r>
                <a:r>
                  <a:rPr dirty="0">
                    <a:latin typeface="Courier"/>
                  </a:rPr>
                  <a:t>(W)</a:t>
                </a:r>
                <a:br>
                  <a:rPr dirty="0"/>
                </a:br>
                <a:r>
                  <a:rPr dirty="0">
                    <a:latin typeface="Courier"/>
                  </a:rPr>
                  <a:t>    </a:t>
                </a:r>
                <a:r>
                  <a:rPr dirty="0" err="1">
                    <a:latin typeface="Courier"/>
                  </a:rPr>
                  <a:t>VarEsP.FE</a:t>
                </a:r>
                <a:endParaRPr dirty="0">
                  <a:latin typeface="Courier"/>
                </a:endParaRPr>
              </a:p>
              <a:p>
                <a:pPr indent="0">
                  <a:buNone/>
                </a:pPr>
                <a:r>
                  <a:rPr dirty="0">
                    <a:latin typeface="Courier"/>
                  </a:rPr>
                  <a:t>## [1] 0.00989011</a:t>
                </a:r>
              </a:p>
              <a:p>
                <a:pPr indent="0">
                  <a:buNone/>
                </a:pPr>
                <a:r>
                  <a:rPr i="1" dirty="0">
                    <a:solidFill>
                      <a:srgbClr val="60A0B0"/>
                    </a:solidFill>
                    <a:latin typeface="Courier"/>
                  </a:rPr>
                  <a:t># Calculate the standard error around estimate</a:t>
                </a:r>
                <a:br>
                  <a:rPr dirty="0"/>
                </a:br>
                <a:r>
                  <a:rPr dirty="0">
                    <a:latin typeface="Courier"/>
                  </a:rPr>
                  <a:t>    </a:t>
                </a:r>
                <a:r>
                  <a:rPr dirty="0" err="1">
                    <a:latin typeface="Courier"/>
                  </a:rPr>
                  <a:t>SE.EsP.FE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007020"/>
                    </a:solidFill>
                    <a:latin typeface="Courier"/>
                  </a:rPr>
                  <a:t>&lt;-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06287E"/>
                    </a:solidFill>
                    <a:latin typeface="Courier"/>
                  </a:rPr>
                  <a:t>sqrt</a:t>
                </a:r>
                <a:r>
                  <a:rPr dirty="0">
                    <a:latin typeface="Courier"/>
                  </a:rPr>
                  <a:t>(</a:t>
                </a:r>
                <a:r>
                  <a:rPr dirty="0" err="1">
                    <a:latin typeface="Courier"/>
                  </a:rPr>
                  <a:t>VarEsP.FE</a:t>
                </a:r>
                <a:r>
                  <a:rPr dirty="0">
                    <a:latin typeface="Courier"/>
                  </a:rPr>
                  <a:t>)</a:t>
                </a:r>
                <a:br>
                  <a:rPr dirty="0"/>
                </a:br>
                <a:r>
                  <a:rPr dirty="0">
                    <a:latin typeface="Courier"/>
                  </a:rPr>
                  <a:t>    </a:t>
                </a:r>
                <a:r>
                  <a:rPr dirty="0" err="1">
                    <a:latin typeface="Courier"/>
                  </a:rPr>
                  <a:t>SE.EsP.FE</a:t>
                </a:r>
                <a:endParaRPr dirty="0">
                  <a:latin typeface="Courier"/>
                </a:endParaRPr>
              </a:p>
              <a:p>
                <a:pPr indent="0">
                  <a:buNone/>
                </a:pPr>
                <a:r>
                  <a:rPr dirty="0">
                    <a:latin typeface="Courier"/>
                  </a:rPr>
                  <a:t>## [1] 0.09944903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417639"/>
                <a:ext cx="8229600" cy="4525963"/>
              </a:xfrm>
              <a:blipFill>
                <a:blip r:embed="rId2"/>
                <a:stretch>
                  <a:fillRect l="-617" t="-16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02626239-739F-B63B-6E22-154725F8397D}"/>
              </a:ext>
            </a:extLst>
          </p:cNvPr>
          <p:cNvSpPr txBox="1"/>
          <p:nvPr/>
        </p:nvSpPr>
        <p:spPr>
          <a:xfrm>
            <a:off x="677119" y="5760126"/>
            <a:ext cx="82296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>
                <a:latin typeface="Courier"/>
              </a:rPr>
              <a:t>## estimate      se     </a:t>
            </a:r>
            <a:r>
              <a:rPr lang="en-AU" dirty="0" err="1">
                <a:latin typeface="Courier"/>
              </a:rPr>
              <a:t>zval</a:t>
            </a:r>
            <a:r>
              <a:rPr lang="en-AU" dirty="0">
                <a:latin typeface="Courier"/>
              </a:rPr>
              <a:t>    </a:t>
            </a:r>
            <a:r>
              <a:rPr lang="en-AU" dirty="0" err="1">
                <a:latin typeface="Courier"/>
              </a:rPr>
              <a:t>pval</a:t>
            </a:r>
            <a:r>
              <a:rPr lang="en-AU" dirty="0">
                <a:latin typeface="Courier"/>
              </a:rPr>
              <a:t>   </a:t>
            </a:r>
            <a:r>
              <a:rPr lang="en-AU" dirty="0" err="1">
                <a:latin typeface="Courier"/>
              </a:rPr>
              <a:t>ci.lb</a:t>
            </a:r>
            <a:r>
              <a:rPr lang="en-AU" dirty="0">
                <a:latin typeface="Courier"/>
              </a:rPr>
              <a:t>   </a:t>
            </a:r>
            <a:r>
              <a:rPr lang="en-AU" dirty="0" err="1">
                <a:latin typeface="Courier"/>
              </a:rPr>
              <a:t>ci.ub</a:t>
            </a:r>
            <a:r>
              <a:rPr lang="en-AU" dirty="0">
                <a:latin typeface="Courier"/>
              </a:rPr>
              <a:t>     ​ 
</a:t>
            </a:r>
            <a:r>
              <a:rPr lang="en-AU" b="1" dirty="0">
                <a:latin typeface="Courier"/>
              </a:rPr>
              <a:t>##   2.0731  </a:t>
            </a:r>
            <a:r>
              <a:rPr lang="en-AU" dirty="0">
                <a:latin typeface="Courier"/>
              </a:rPr>
              <a:t>0.0994  20.8459  &lt;.0001  1.8782  2.2680  *** 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F1151AC-740E-3813-410C-D9084B7C42D8}"/>
              </a:ext>
            </a:extLst>
          </p:cNvPr>
          <p:cNvSpPr/>
          <p:nvPr/>
        </p:nvSpPr>
        <p:spPr>
          <a:xfrm>
            <a:off x="237281" y="5440361"/>
            <a:ext cx="8669438" cy="10471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74D434-D454-5EE6-F64C-1A21CA822168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1. Meta-Analysis</a:t>
            </a:r>
          </a:p>
        </p:txBody>
      </p:sp>
    </p:spTree>
    <p:extLst>
      <p:ext uri="{BB962C8B-B14F-4D97-AF65-F5344CB8AC3E}">
        <p14:creationId xmlns:p14="http://schemas.microsoft.com/office/powerpoint/2010/main" val="35037056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1164"/>
            <a:ext cx="8229600" cy="1143000"/>
          </a:xfrm>
        </p:spPr>
        <p:txBody>
          <a:bodyPr>
            <a:normAutofit fontScale="90000"/>
          </a:bodyPr>
          <a:lstStyle/>
          <a:p>
            <a:r>
              <a:rPr dirty="0"/>
              <a:t>Now </a:t>
            </a:r>
            <a:r>
              <a:rPr lang="en-AU" dirty="0"/>
              <a:t>a fixed effect analysis by hand…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417639"/>
                <a:ext cx="8229600" cy="4525963"/>
              </a:xfrm>
            </p:spPr>
            <p:txBody>
              <a:bodyPr>
                <a:normAutofit fontScale="47500" lnSpcReduction="20000"/>
              </a:bodyPr>
              <a:lstStyle/>
              <a:p>
                <a:pPr marL="0" indent="0">
                  <a:buNone/>
                </a:pPr>
                <a:r>
                  <a:rPr sz="3800" dirty="0"/>
                  <a:t>We can even do all the seemingly fancy stuff </a:t>
                </a:r>
                <a:r>
                  <a:rPr sz="3800" b="1" dirty="0" err="1">
                    <a:latin typeface="Courier"/>
                  </a:rPr>
                  <a:t>metafor</a:t>
                </a:r>
                <a:r>
                  <a:rPr sz="3800" dirty="0"/>
                  <a:t> is doing ourselves if we want….we just need to know the equations:</a:t>
                </a:r>
                <a:endParaRPr lang="en-AU" sz="3800" dirty="0"/>
              </a:p>
              <a:p>
                <a:pPr marL="0" indent="0">
                  <a:buNone/>
                </a:pPr>
                <a:endParaRPr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‾"/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𝐸𝑆</m:t>
                          </m:r>
                        </m:e>
                      </m:acc>
                      <m:r>
                        <a:rPr>
                          <a:latin typeface="Cambria Math" panose="02040503050406030204" pitchFamily="18" charset="0"/>
                        </a:rPr>
                        <m:t>=∑</m:t>
                      </m:r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𝐸𝑆</m:t>
                          </m:r>
                        </m:e>
                      </m:d>
                      <m:r>
                        <a:rPr>
                          <a:latin typeface="Cambria Math" panose="02040503050406030204" pitchFamily="18" charset="0"/>
                        </a:rPr>
                        <m:t>/∑</m:t>
                      </m:r>
                      <m:r>
                        <a:rPr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acc>
                            <m:accPr>
                              <m:chr m:val="‾"/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𝐸𝑆</m:t>
                              </m:r>
                            </m:e>
                          </m:acc>
                        </m:sub>
                        <m:sup>
                          <m:r>
                            <a:rPr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>
                              <a:latin typeface="Cambria Math" panose="02040503050406030204" pitchFamily="18" charset="0"/>
                            </a:rPr>
                            <m:t>∑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</m:oMath>
                  </m:oMathPara>
                </a14:m>
                <a:endParaRPr dirty="0"/>
              </a:p>
              <a:p>
                <a:pPr indent="0">
                  <a:buNone/>
                </a:pPr>
                <a:r>
                  <a:rPr i="1" dirty="0">
                    <a:solidFill>
                      <a:srgbClr val="60A0B0"/>
                    </a:solidFill>
                    <a:latin typeface="Courier"/>
                  </a:rPr>
                  <a:t># Calculate pooled effect size</a:t>
                </a:r>
                <a:br>
                  <a:rPr dirty="0"/>
                </a:br>
                <a:r>
                  <a:rPr dirty="0">
                    <a:latin typeface="Courier"/>
                  </a:rPr>
                  <a:t>       </a:t>
                </a:r>
                <a:r>
                  <a:rPr dirty="0" err="1">
                    <a:latin typeface="Courier"/>
                  </a:rPr>
                  <a:t>EsP.FE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007020"/>
                    </a:solidFill>
                    <a:latin typeface="Courier"/>
                  </a:rPr>
                  <a:t>&lt;-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06287E"/>
                    </a:solidFill>
                    <a:latin typeface="Courier"/>
                  </a:rPr>
                  <a:t>sum</a:t>
                </a:r>
                <a:r>
                  <a:rPr dirty="0">
                    <a:latin typeface="Courier"/>
                  </a:rPr>
                  <a:t>(W</a:t>
                </a:r>
                <a:r>
                  <a:rPr dirty="0">
                    <a:solidFill>
                      <a:srgbClr val="4070A0"/>
                    </a:solidFill>
                    <a:latin typeface="Courier"/>
                  </a:rPr>
                  <a:t>*</a:t>
                </a:r>
                <a:r>
                  <a:rPr dirty="0" err="1">
                    <a:latin typeface="Courier"/>
                  </a:rPr>
                  <a:t>dataFE</a:t>
                </a:r>
                <a:r>
                  <a:rPr dirty="0" err="1">
                    <a:solidFill>
                      <a:srgbClr val="4070A0"/>
                    </a:solidFill>
                    <a:latin typeface="Courier"/>
                  </a:rPr>
                  <a:t>$</a:t>
                </a:r>
                <a:r>
                  <a:rPr dirty="0" err="1">
                    <a:latin typeface="Courier"/>
                  </a:rPr>
                  <a:t>es</a:t>
                </a:r>
                <a:r>
                  <a:rPr dirty="0">
                    <a:latin typeface="Courier"/>
                  </a:rPr>
                  <a:t>) </a:t>
                </a:r>
                <a:r>
                  <a:rPr dirty="0">
                    <a:solidFill>
                      <a:srgbClr val="4070A0"/>
                    </a:solidFill>
                    <a:latin typeface="Courier"/>
                  </a:rPr>
                  <a:t>/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06287E"/>
                    </a:solidFill>
                    <a:latin typeface="Courier"/>
                  </a:rPr>
                  <a:t>sum</a:t>
                </a:r>
                <a:r>
                  <a:rPr dirty="0">
                    <a:latin typeface="Courier"/>
                  </a:rPr>
                  <a:t>(W)</a:t>
                </a:r>
                <a:br>
                  <a:rPr dirty="0"/>
                </a:br>
                <a:r>
                  <a:rPr dirty="0">
                    <a:latin typeface="Courier"/>
                  </a:rPr>
                  <a:t>       </a:t>
                </a:r>
                <a:r>
                  <a:rPr dirty="0" err="1">
                    <a:latin typeface="Courier"/>
                  </a:rPr>
                  <a:t>EsP.FE</a:t>
                </a:r>
                <a:endParaRPr dirty="0">
                  <a:latin typeface="Courier"/>
                </a:endParaRPr>
              </a:p>
              <a:p>
                <a:pPr indent="0">
                  <a:buNone/>
                </a:pPr>
                <a:r>
                  <a:rPr dirty="0">
                    <a:latin typeface="Courier"/>
                  </a:rPr>
                  <a:t>## [1] 2.073105</a:t>
                </a:r>
              </a:p>
              <a:p>
                <a:pPr indent="0">
                  <a:buNone/>
                </a:pPr>
                <a:r>
                  <a:rPr i="1" dirty="0">
                    <a:solidFill>
                      <a:srgbClr val="60A0B0"/>
                    </a:solidFill>
                    <a:latin typeface="Courier"/>
                  </a:rPr>
                  <a:t># Calculate the pooled variance around estimate</a:t>
                </a:r>
                <a:br>
                  <a:rPr dirty="0"/>
                </a:br>
                <a:r>
                  <a:rPr dirty="0">
                    <a:latin typeface="Courier"/>
                  </a:rPr>
                  <a:t>    </a:t>
                </a:r>
                <a:r>
                  <a:rPr dirty="0" err="1">
                    <a:latin typeface="Courier"/>
                  </a:rPr>
                  <a:t>VarEsP.FE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007020"/>
                    </a:solidFill>
                    <a:latin typeface="Courier"/>
                  </a:rPr>
                  <a:t>&lt;-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40A070"/>
                    </a:solidFill>
                    <a:latin typeface="Courier"/>
                  </a:rPr>
                  <a:t>1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4070A0"/>
                    </a:solidFill>
                    <a:latin typeface="Courier"/>
                  </a:rPr>
                  <a:t>/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06287E"/>
                    </a:solidFill>
                    <a:latin typeface="Courier"/>
                  </a:rPr>
                  <a:t>sum</a:t>
                </a:r>
                <a:r>
                  <a:rPr dirty="0">
                    <a:latin typeface="Courier"/>
                  </a:rPr>
                  <a:t>(W)</a:t>
                </a:r>
                <a:br>
                  <a:rPr dirty="0"/>
                </a:br>
                <a:r>
                  <a:rPr dirty="0">
                    <a:latin typeface="Courier"/>
                  </a:rPr>
                  <a:t>    </a:t>
                </a:r>
                <a:r>
                  <a:rPr dirty="0" err="1">
                    <a:latin typeface="Courier"/>
                  </a:rPr>
                  <a:t>VarEsP.FE</a:t>
                </a:r>
                <a:endParaRPr dirty="0">
                  <a:latin typeface="Courier"/>
                </a:endParaRPr>
              </a:p>
              <a:p>
                <a:pPr indent="0">
                  <a:buNone/>
                </a:pPr>
                <a:r>
                  <a:rPr dirty="0">
                    <a:latin typeface="Courier"/>
                  </a:rPr>
                  <a:t>## [1] 0.00989011</a:t>
                </a:r>
              </a:p>
              <a:p>
                <a:pPr indent="0">
                  <a:buNone/>
                </a:pPr>
                <a:r>
                  <a:rPr i="1" dirty="0">
                    <a:solidFill>
                      <a:srgbClr val="60A0B0"/>
                    </a:solidFill>
                    <a:latin typeface="Courier"/>
                  </a:rPr>
                  <a:t># Calculate the standard error around estimate</a:t>
                </a:r>
                <a:br>
                  <a:rPr dirty="0"/>
                </a:br>
                <a:r>
                  <a:rPr dirty="0">
                    <a:latin typeface="Courier"/>
                  </a:rPr>
                  <a:t>    </a:t>
                </a:r>
                <a:r>
                  <a:rPr dirty="0" err="1">
                    <a:latin typeface="Courier"/>
                  </a:rPr>
                  <a:t>SE.EsP.FE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007020"/>
                    </a:solidFill>
                    <a:latin typeface="Courier"/>
                  </a:rPr>
                  <a:t>&lt;-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06287E"/>
                    </a:solidFill>
                    <a:latin typeface="Courier"/>
                  </a:rPr>
                  <a:t>sqrt</a:t>
                </a:r>
                <a:r>
                  <a:rPr dirty="0">
                    <a:latin typeface="Courier"/>
                  </a:rPr>
                  <a:t>(</a:t>
                </a:r>
                <a:r>
                  <a:rPr dirty="0" err="1">
                    <a:latin typeface="Courier"/>
                  </a:rPr>
                  <a:t>VarEsP.FE</a:t>
                </a:r>
                <a:r>
                  <a:rPr dirty="0">
                    <a:latin typeface="Courier"/>
                  </a:rPr>
                  <a:t>)</a:t>
                </a:r>
                <a:br>
                  <a:rPr dirty="0"/>
                </a:br>
                <a:r>
                  <a:rPr dirty="0">
                    <a:latin typeface="Courier"/>
                  </a:rPr>
                  <a:t>    </a:t>
                </a:r>
                <a:r>
                  <a:rPr dirty="0" err="1">
                    <a:latin typeface="Courier"/>
                  </a:rPr>
                  <a:t>SE.EsP.FE</a:t>
                </a:r>
                <a:endParaRPr dirty="0">
                  <a:latin typeface="Courier"/>
                </a:endParaRPr>
              </a:p>
              <a:p>
                <a:pPr indent="0">
                  <a:buNone/>
                </a:pPr>
                <a:r>
                  <a:rPr dirty="0">
                    <a:latin typeface="Courier"/>
                  </a:rPr>
                  <a:t>## [1] 0.09944903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417639"/>
                <a:ext cx="8229600" cy="4525963"/>
              </a:xfrm>
              <a:blipFill>
                <a:blip r:embed="rId3"/>
                <a:stretch>
                  <a:fillRect l="-617" t="-16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02626239-739F-B63B-6E22-154725F8397D}"/>
              </a:ext>
            </a:extLst>
          </p:cNvPr>
          <p:cNvSpPr txBox="1"/>
          <p:nvPr/>
        </p:nvSpPr>
        <p:spPr>
          <a:xfrm>
            <a:off x="677118" y="5760126"/>
            <a:ext cx="836270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>
                <a:latin typeface="Courier"/>
              </a:rPr>
              <a:t>## estimate      se     </a:t>
            </a:r>
            <a:r>
              <a:rPr lang="en-AU" dirty="0" err="1">
                <a:latin typeface="Courier"/>
              </a:rPr>
              <a:t>zval</a:t>
            </a:r>
            <a:r>
              <a:rPr lang="en-AU" dirty="0">
                <a:latin typeface="Courier"/>
              </a:rPr>
              <a:t>    </a:t>
            </a:r>
            <a:r>
              <a:rPr lang="en-AU" dirty="0" err="1">
                <a:latin typeface="Courier"/>
              </a:rPr>
              <a:t>pval</a:t>
            </a:r>
            <a:r>
              <a:rPr lang="en-AU" dirty="0">
                <a:latin typeface="Courier"/>
              </a:rPr>
              <a:t>   </a:t>
            </a:r>
            <a:r>
              <a:rPr lang="en-AU" dirty="0" err="1">
                <a:latin typeface="Courier"/>
              </a:rPr>
              <a:t>ci.lb</a:t>
            </a:r>
            <a:r>
              <a:rPr lang="en-AU" dirty="0">
                <a:latin typeface="Courier"/>
              </a:rPr>
              <a:t>   </a:t>
            </a:r>
            <a:r>
              <a:rPr lang="en-AU" dirty="0" err="1">
                <a:latin typeface="Courier"/>
              </a:rPr>
              <a:t>ci.ub</a:t>
            </a:r>
            <a:r>
              <a:rPr lang="en-AU" dirty="0">
                <a:latin typeface="Courier"/>
              </a:rPr>
              <a:t>     ​ 
</a:t>
            </a:r>
            <a:r>
              <a:rPr lang="en-AU" b="1" dirty="0">
                <a:latin typeface="Courier"/>
              </a:rPr>
              <a:t>##   2.0731    </a:t>
            </a:r>
            <a:r>
              <a:rPr lang="en-AU" dirty="0">
                <a:latin typeface="Courier"/>
              </a:rPr>
              <a:t>0.0994  20.8459  &lt;.0001  1.8782  2.2680  *** 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6FB5C7A-85B3-6AA9-B875-965A119D3394}"/>
              </a:ext>
            </a:extLst>
          </p:cNvPr>
          <p:cNvSpPr/>
          <p:nvPr/>
        </p:nvSpPr>
        <p:spPr>
          <a:xfrm>
            <a:off x="677119" y="5760126"/>
            <a:ext cx="1788289" cy="646331"/>
          </a:xfrm>
          <a:prstGeom prst="rect">
            <a:avLst/>
          </a:prstGeom>
          <a:solidFill>
            <a:schemeClr val="tx2">
              <a:lumMod val="60000"/>
              <a:lumOff val="40000"/>
              <a:alpha val="20336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Curved Connector 9">
            <a:extLst>
              <a:ext uri="{FF2B5EF4-FFF2-40B4-BE49-F238E27FC236}">
                <a16:creationId xmlns:a16="http://schemas.microsoft.com/office/drawing/2014/main" id="{BF9EA137-EAF7-7596-08E5-725E02BF17A4}"/>
              </a:ext>
            </a:extLst>
          </p:cNvPr>
          <p:cNvCxnSpPr>
            <a:cxnSpLocks/>
          </p:cNvCxnSpPr>
          <p:nvPr/>
        </p:nvCxnSpPr>
        <p:spPr>
          <a:xfrm rot="5400000">
            <a:off x="-293603" y="4506403"/>
            <a:ext cx="2224446" cy="283001"/>
          </a:xfrm>
          <a:prstGeom prst="curvedConnector3">
            <a:avLst>
              <a:gd name="adj1" fmla="val -6864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51355DE2-E145-25EA-DDDA-FE2A1C6FA76D}"/>
              </a:ext>
            </a:extLst>
          </p:cNvPr>
          <p:cNvSpPr/>
          <p:nvPr/>
        </p:nvSpPr>
        <p:spPr>
          <a:xfrm>
            <a:off x="2685327" y="5760126"/>
            <a:ext cx="1055032" cy="646331"/>
          </a:xfrm>
          <a:prstGeom prst="rect">
            <a:avLst/>
          </a:prstGeom>
          <a:solidFill>
            <a:schemeClr val="accent2">
              <a:lumMod val="60000"/>
              <a:lumOff val="40000"/>
              <a:alpha val="20336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0CF6FDC-CFBF-DC9F-78FC-1A3FB510E236}"/>
              </a:ext>
            </a:extLst>
          </p:cNvPr>
          <p:cNvCxnSpPr/>
          <p:nvPr/>
        </p:nvCxnSpPr>
        <p:spPr>
          <a:xfrm>
            <a:off x="2685327" y="5288280"/>
            <a:ext cx="301713" cy="426126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0C6F323-43F4-6AF2-ABE1-6A35C885605F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1. Meta-Analysis</a:t>
            </a:r>
          </a:p>
        </p:txBody>
      </p:sp>
    </p:spTree>
    <p:extLst>
      <p:ext uri="{BB962C8B-B14F-4D97-AF65-F5344CB8AC3E}">
        <p14:creationId xmlns:p14="http://schemas.microsoft.com/office/powerpoint/2010/main" val="4748997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b="1" dirty="0"/>
              <a:t>Random effect</a:t>
            </a:r>
            <a:r>
              <a:rPr lang="en-AU" b="1" dirty="0"/>
              <a:t> model</a:t>
            </a:r>
            <a:r>
              <a:rPr b="1" dirty="0"/>
              <a:t> in code</a:t>
            </a:r>
            <a:r>
              <a:rPr lang="en-AU" b="1" dirty="0"/>
              <a:t>….</a:t>
            </a:r>
            <a:endParaRPr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2597" y="1319515"/>
            <a:ext cx="9051403" cy="4806650"/>
          </a:xfrm>
        </p:spPr>
        <p:txBody>
          <a:bodyPr>
            <a:normAutofit fontScale="77500" lnSpcReduction="20000"/>
          </a:bodyPr>
          <a:lstStyle/>
          <a:p>
            <a:pPr indent="0">
              <a:buNone/>
            </a:pPr>
            <a:r>
              <a:rPr i="1" dirty="0">
                <a:solidFill>
                  <a:srgbClr val="60A0B0"/>
                </a:solidFill>
                <a:latin typeface="Courier"/>
              </a:rPr>
              <a:t># Here adding 0.8 says we want to add 0.8 as the between study variability. In other words, each effect size is sampled from a larger distribution of effect sizes that itself comes from a distribution with a variance of 0.8. </a:t>
            </a:r>
            <a:br>
              <a:rPr dirty="0"/>
            </a:br>
            <a:r>
              <a:rPr dirty="0">
                <a:latin typeface="Courier"/>
              </a:rPr>
              <a:t>  </a:t>
            </a:r>
            <a:endParaRPr lang="en-AU" dirty="0">
              <a:latin typeface="Courier"/>
            </a:endParaRPr>
          </a:p>
          <a:p>
            <a:pPr indent="0">
              <a:buNone/>
            </a:pPr>
            <a:r>
              <a:rPr dirty="0" err="1">
                <a:latin typeface="Courier"/>
              </a:rPr>
              <a:t>esRE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 err="1">
                <a:solidFill>
                  <a:srgbClr val="06287E"/>
                </a:solidFill>
                <a:latin typeface="Courier"/>
              </a:rPr>
              <a:t>rnorm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06287E"/>
                </a:solidFill>
                <a:latin typeface="Courier"/>
              </a:rPr>
              <a:t>length</a:t>
            </a:r>
            <a:r>
              <a:rPr dirty="0">
                <a:latin typeface="Courier"/>
              </a:rPr>
              <a:t>(</a:t>
            </a:r>
            <a:r>
              <a:rPr dirty="0" err="1">
                <a:latin typeface="Courier"/>
              </a:rPr>
              <a:t>Ves</a:t>
            </a:r>
            <a:r>
              <a:rPr dirty="0">
                <a:latin typeface="Courier"/>
              </a:rPr>
              <a:t>), </a:t>
            </a:r>
            <a:r>
              <a:rPr dirty="0">
                <a:solidFill>
                  <a:srgbClr val="40A070"/>
                </a:solidFill>
                <a:latin typeface="Courier"/>
              </a:rPr>
              <a:t>2</a:t>
            </a:r>
            <a:r>
              <a:rPr dirty="0">
                <a:latin typeface="Courier"/>
              </a:rPr>
              <a:t>, </a:t>
            </a:r>
            <a:r>
              <a:rPr b="1" dirty="0">
                <a:solidFill>
                  <a:srgbClr val="06287E"/>
                </a:solidFill>
                <a:latin typeface="Courier"/>
              </a:rPr>
              <a:t>sqrt</a:t>
            </a:r>
            <a:r>
              <a:rPr b="1" dirty="0">
                <a:latin typeface="Courier"/>
              </a:rPr>
              <a:t>(</a:t>
            </a:r>
            <a:r>
              <a:rPr b="1" dirty="0" err="1">
                <a:latin typeface="Courier"/>
              </a:rPr>
              <a:t>Ves</a:t>
            </a:r>
            <a:r>
              <a:rPr b="1" dirty="0">
                <a:latin typeface="Courier"/>
              </a:rPr>
              <a:t> </a:t>
            </a:r>
            <a:r>
              <a:rPr b="1" dirty="0">
                <a:solidFill>
                  <a:srgbClr val="4070A0"/>
                </a:solidFill>
                <a:latin typeface="Courier"/>
              </a:rPr>
              <a:t>+</a:t>
            </a:r>
            <a:r>
              <a:rPr b="1" dirty="0">
                <a:latin typeface="Courier"/>
              </a:rPr>
              <a:t> </a:t>
            </a:r>
            <a:r>
              <a:rPr b="1" dirty="0">
                <a:solidFill>
                  <a:srgbClr val="40A070"/>
                </a:solidFill>
                <a:latin typeface="Courier"/>
              </a:rPr>
              <a:t>0.8</a:t>
            </a:r>
            <a:r>
              <a:rPr b="1" dirty="0">
                <a:latin typeface="Courier"/>
              </a:rPr>
              <a:t>)</a:t>
            </a:r>
            <a:r>
              <a:rPr dirty="0">
                <a:latin typeface="Courier"/>
              </a:rPr>
              <a:t>) </a:t>
            </a:r>
            <a:br>
              <a:rPr dirty="0"/>
            </a:br>
            <a:endParaRPr lang="en-AU" dirty="0"/>
          </a:p>
          <a:p>
            <a:pPr indent="0">
              <a:buNone/>
            </a:pPr>
            <a:r>
              <a:rPr i="1" dirty="0">
                <a:solidFill>
                  <a:srgbClr val="60A0B0"/>
                </a:solidFill>
                <a:latin typeface="Courier"/>
              </a:rPr>
              <a:t># Data for our random effect meta-analysis </a:t>
            </a:r>
            <a:br>
              <a:rPr dirty="0"/>
            </a:br>
            <a:r>
              <a:rPr dirty="0" err="1">
                <a:latin typeface="Courier"/>
              </a:rPr>
              <a:t>dataRE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 </a:t>
            </a:r>
            <a:r>
              <a:rPr dirty="0" err="1">
                <a:solidFill>
                  <a:srgbClr val="06287E"/>
                </a:solidFill>
                <a:latin typeface="Courier"/>
              </a:rPr>
              <a:t>data.frame</a:t>
            </a:r>
            <a:r>
              <a:rPr dirty="0">
                <a:latin typeface="Courier"/>
              </a:rPr>
              <a:t>(</a:t>
            </a:r>
            <a:r>
              <a:rPr dirty="0" err="1">
                <a:solidFill>
                  <a:srgbClr val="7D9029"/>
                </a:solidFill>
                <a:latin typeface="Courier"/>
              </a:rPr>
              <a:t>stdy</a:t>
            </a:r>
            <a:r>
              <a:rPr dirty="0">
                <a:solidFill>
                  <a:srgbClr val="7D9029"/>
                </a:solidFill>
                <a:latin typeface="Courier"/>
              </a:rPr>
              <a:t> =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stdy</a:t>
            </a:r>
            <a:r>
              <a:rPr dirty="0">
                <a:latin typeface="Courier"/>
              </a:rPr>
              <a:t>, </a:t>
            </a:r>
            <a:r>
              <a:rPr dirty="0" err="1">
                <a:latin typeface="Courier"/>
              </a:rPr>
              <a:t>esRE</a:t>
            </a:r>
            <a:r>
              <a:rPr dirty="0">
                <a:latin typeface="Courier"/>
              </a:rPr>
              <a:t>, </a:t>
            </a:r>
            <a:r>
              <a:rPr dirty="0" err="1">
                <a:latin typeface="Courier"/>
              </a:rPr>
              <a:t>Ves</a:t>
            </a:r>
            <a:r>
              <a:rPr dirty="0">
                <a:latin typeface="Courier"/>
              </a:rPr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CFAD14-77CF-BB79-3A06-12B0054A560E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1. Meta-Analysis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b="1" dirty="0"/>
              <a:t>Random effect </a:t>
            </a:r>
            <a:r>
              <a:rPr lang="en-AU" b="1" dirty="0"/>
              <a:t>model data…</a:t>
            </a:r>
            <a:endParaRPr b="1" dirty="0"/>
          </a:p>
        </p:txBody>
      </p:sp>
      <p:pic>
        <p:nvPicPr>
          <p:cNvPr id="3" name="Picture 1" descr="code_slides_files/figure-pptx/fvsr-1.png"/>
          <p:cNvPicPr>
            <a:picLocks noGrp="1" noChangeAspect="1"/>
          </p:cNvPicPr>
          <p:nvPr/>
        </p:nvPicPr>
        <p:blipFill rotWithShape="1">
          <a:blip r:embed="rId2"/>
          <a:srcRect t="17987" r="5393" b="3722"/>
          <a:stretch/>
        </p:blipFill>
        <p:spPr bwMode="auto">
          <a:xfrm>
            <a:off x="916651" y="1416049"/>
            <a:ext cx="6678618" cy="4417591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457200" y="5917798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algn="ctr"/>
            <a:r>
              <a:rPr dirty="0"/>
              <a:t>Mean (arrows are sampling standard deviation) effect size for each study. Data simulated under a fixed effect model in black and data simulated under a random effect model in red.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460C48-1B31-4064-DF8A-2F48260EDB63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1. Meta-Analysis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en-AU" dirty="0"/>
              <a:t> </a:t>
            </a:r>
            <a:r>
              <a:rPr lang="en-AU" i="1" dirty="0">
                <a:solidFill>
                  <a:srgbClr val="60A0B0"/>
                </a:solidFill>
                <a:latin typeface="Courier"/>
              </a:rPr>
              <a:t># Random effect meta-analysis</a:t>
            </a:r>
            <a:endParaRPr lang="en-AU" dirty="0"/>
          </a:p>
          <a:p>
            <a:pPr indent="0">
              <a:buNone/>
            </a:pPr>
            <a:r>
              <a:rPr dirty="0" err="1">
                <a:latin typeface="Courier"/>
              </a:rPr>
              <a:t>metafor</a:t>
            </a:r>
            <a:r>
              <a:rPr dirty="0">
                <a:solidFill>
                  <a:srgbClr val="4070A0"/>
                </a:solidFill>
                <a:latin typeface="Courier"/>
              </a:rPr>
              <a:t>::</a:t>
            </a:r>
            <a:r>
              <a:rPr dirty="0" err="1">
                <a:solidFill>
                  <a:srgbClr val="06287E"/>
                </a:solidFill>
                <a:latin typeface="Courier"/>
              </a:rPr>
              <a:t>rma</a:t>
            </a:r>
            <a:r>
              <a:rPr dirty="0">
                <a:latin typeface="Courier"/>
              </a:rPr>
              <a:t>(</a:t>
            </a:r>
            <a:r>
              <a:rPr dirty="0" err="1">
                <a:solidFill>
                  <a:srgbClr val="7D9029"/>
                </a:solidFill>
                <a:latin typeface="Courier"/>
              </a:rPr>
              <a:t>yi</a:t>
            </a:r>
            <a:r>
              <a:rPr dirty="0">
                <a:solidFill>
                  <a:srgbClr val="7D9029"/>
                </a:solidFill>
                <a:latin typeface="Courier"/>
              </a:rPr>
              <a:t> =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esRE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7D9029"/>
                </a:solidFill>
                <a:latin typeface="Courier"/>
              </a:rPr>
              <a:t>vi =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Ves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7D9029"/>
                </a:solidFill>
                <a:latin typeface="Courier"/>
              </a:rPr>
              <a:t>method=</a:t>
            </a:r>
            <a:r>
              <a:rPr dirty="0">
                <a:solidFill>
                  <a:srgbClr val="4070A0"/>
                </a:solidFill>
                <a:latin typeface="Courier"/>
              </a:rPr>
              <a:t>"DL"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7D9029"/>
                </a:solidFill>
                <a:latin typeface="Courier"/>
              </a:rPr>
              <a:t>data =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dataRE</a:t>
            </a:r>
            <a:r>
              <a:rPr dirty="0">
                <a:latin typeface="Courier"/>
              </a:rPr>
              <a:t>)</a:t>
            </a:r>
          </a:p>
          <a:p>
            <a:pPr indent="0">
              <a:buNone/>
            </a:pPr>
            <a:r>
              <a:rPr dirty="0">
                <a:latin typeface="Courier"/>
              </a:rPr>
              <a:t>## 
## Random-Effects Model (k = 5; tau^2 estimator: DL)
## 
## tau^2 (estimated amount of total heterogeneity): 0.2947 (SE = 0.2731)
## tau (square root of estimated tau^2 value):      0.5429
## I^2 (total heterogeneity / total variability):   83.61%
## H^2 (total variability / sampling variability):  6.10
## 
## Test for Heterogeneity:
## Q(</a:t>
            </a:r>
            <a:r>
              <a:rPr dirty="0" err="1">
                <a:latin typeface="Courier"/>
              </a:rPr>
              <a:t>df</a:t>
            </a:r>
            <a:r>
              <a:rPr dirty="0">
                <a:latin typeface="Courier"/>
              </a:rPr>
              <a:t> = 4) = 24.4015, p-</a:t>
            </a:r>
            <a:r>
              <a:rPr dirty="0" err="1">
                <a:latin typeface="Courier"/>
              </a:rPr>
              <a:t>val</a:t>
            </a:r>
            <a:r>
              <a:rPr dirty="0">
                <a:latin typeface="Courier"/>
              </a:rPr>
              <a:t> &lt; .0001
## 
## Model Results:
## 
## estimate      se    </a:t>
            </a:r>
            <a:r>
              <a:rPr dirty="0" err="1">
                <a:latin typeface="Courier"/>
              </a:rPr>
              <a:t>zval</a:t>
            </a:r>
            <a:r>
              <a:rPr dirty="0">
                <a:latin typeface="Courier"/>
              </a:rPr>
              <a:t>    </a:t>
            </a:r>
            <a:r>
              <a:rPr dirty="0" err="1">
                <a:latin typeface="Courier"/>
              </a:rPr>
              <a:t>pval</a:t>
            </a:r>
            <a:r>
              <a:rPr dirty="0">
                <a:latin typeface="Courier"/>
              </a:rPr>
              <a:t>   </a:t>
            </a:r>
            <a:r>
              <a:rPr dirty="0" err="1">
                <a:latin typeface="Courier"/>
              </a:rPr>
              <a:t>ci.lb</a:t>
            </a:r>
            <a:r>
              <a:rPr dirty="0">
                <a:latin typeface="Courier"/>
              </a:rPr>
              <a:t>   </a:t>
            </a:r>
            <a:r>
              <a:rPr dirty="0" err="1">
                <a:latin typeface="Courier"/>
              </a:rPr>
              <a:t>ci.ub</a:t>
            </a:r>
            <a:r>
              <a:rPr dirty="0">
                <a:latin typeface="Courier"/>
              </a:rPr>
              <a:t>     ​ 
##   2.0163  0.2697  7.4753  &lt;.0001  1.4876  2.5449  *** 
## 
## ---
## </a:t>
            </a:r>
            <a:r>
              <a:rPr dirty="0" err="1">
                <a:latin typeface="Courier"/>
              </a:rPr>
              <a:t>Signif</a:t>
            </a:r>
            <a:r>
              <a:rPr dirty="0">
                <a:latin typeface="Courier"/>
              </a:rPr>
              <a:t>. codes:  0 '***' 0.001 '**' 0.01 '*' 0.05 '.' 0.1 ' ' 1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CB7843E-4F5B-9F2E-B4F9-300DA27F42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AU" b="1" dirty="0"/>
              <a:t>Random</a:t>
            </a:r>
            <a:r>
              <a:rPr b="1" dirty="0"/>
              <a:t> effect</a:t>
            </a:r>
            <a:r>
              <a:rPr lang="en-AU" b="1" dirty="0"/>
              <a:t>s</a:t>
            </a:r>
            <a:r>
              <a:rPr b="1" dirty="0"/>
              <a:t> model</a:t>
            </a:r>
            <a:r>
              <a:rPr lang="en-AU" b="1" dirty="0"/>
              <a:t> meta-analysis..</a:t>
            </a:r>
            <a:endParaRPr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432B8A-F8E5-5625-66C8-C473195E26FF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1. Meta-Analysis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303336"/>
                <a:ext cx="8458200" cy="5143183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dirty="0"/>
                  <a:t>We first need to estimate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p>
                        <m:r>
                          <a:rPr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dirty="0"/>
                  <a:t> or the between-study variance which can be calculated from these equations</a:t>
                </a:r>
                <a:r>
                  <a:rPr lang="en-AU" dirty="0"/>
                  <a:t> (</a:t>
                </a:r>
                <a:r>
                  <a:rPr lang="en-AU" dirty="0" err="1"/>
                  <a:t>Borenstein</a:t>
                </a:r>
                <a:r>
                  <a:rPr lang="en-AU" dirty="0"/>
                  <a:t>, 2009)</a:t>
                </a:r>
                <a:r>
                  <a:rPr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p>
                          <m:r>
                            <a:rPr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𝑑𝑓</m:t>
                          </m:r>
                        </m:num>
                        <m:den>
                          <m:r>
                            <a:rPr>
                              <a:latin typeface="Cambria Math" panose="02040503050406030204" pitchFamily="18" charset="0"/>
                            </a:rPr>
                            <m:t>𝐶</m:t>
                          </m:r>
                        </m:den>
                      </m:f>
                    </m:oMath>
                  </m:oMathPara>
                </a14:m>
                <a:endParaRPr dirty="0"/>
              </a:p>
              <a:p>
                <a:pPr marL="0" indent="0">
                  <a:buNone/>
                </a:pPr>
                <a:r>
                  <a:rPr dirty="0"/>
                  <a:t>where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b>
                            <m:sSub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>
                              <a:latin typeface="Cambria Math" panose="02040503050406030204" pitchFamily="18" charset="0"/>
                            </a:rPr>
                            <m:t>𝐸</m:t>
                          </m:r>
                          <m:sSubSup>
                            <m:sSubSup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  <m:r>
                        <a:rPr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limLoc m:val="undOvr"/>
                                      <m:ctrlPr>
                                        <a:rPr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>
                                              <a:latin typeface="Cambria Math" panose="02040503050406030204" pitchFamily="18" charset="0"/>
                                            </a:rPr>
                                            <m:t>𝑊</m:t>
                                          </m:r>
                                        </m:e>
                                        <m:sub>
                                          <m:r>
                                            <a:rPr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  <m:sSub>
                                        <m:sSubPr>
                                          <m:ctrlPr>
                                            <a:rPr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>
                                              <a:latin typeface="Cambria Math" panose="02040503050406030204" pitchFamily="18" charset="0"/>
                                            </a:rPr>
                                            <m:t>𝑆</m:t>
                                          </m:r>
                                        </m:e>
                                        <m:sub>
                                          <m:r>
                                            <a:rPr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nary>
                                </m:e>
                              </m:d>
                            </m:e>
                            <m:sup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limLoc m:val="undOvr"/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</m:oMath>
                  </m:oMathPara>
                </a14:m>
                <a:endParaRPr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>
                          <a:latin typeface="Cambria Math" panose="02040503050406030204" pitchFamily="18" charset="0"/>
                        </a:rPr>
                        <m:t>=∑</m:t>
                      </m:r>
                      <m:sSub>
                        <m:sSub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>
                              <a:latin typeface="Cambria Math" panose="02040503050406030204" pitchFamily="18" charset="0"/>
                            </a:rPr>
                            <m:t>∑</m:t>
                          </m:r>
                          <m:sSubSup>
                            <m:sSubSup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>
                              <a:latin typeface="Cambria Math" panose="02040503050406030204" pitchFamily="18" charset="0"/>
                            </a:rPr>
                            <m:t>∑</m:t>
                          </m:r>
                          <m:sSub>
                            <m:sSub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303336"/>
                <a:ext cx="8458200" cy="5143183"/>
              </a:xfrm>
              <a:blipFill>
                <a:blip r:embed="rId2"/>
                <a:stretch>
                  <a:fillRect l="-1799" t="-1970" b="-216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0311EF37-FAAF-4013-92C0-074C98520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60336"/>
            <a:ext cx="8686800" cy="1143000"/>
          </a:xfrm>
        </p:spPr>
        <p:txBody>
          <a:bodyPr>
            <a:normAutofit fontScale="90000"/>
          </a:bodyPr>
          <a:lstStyle/>
          <a:p>
            <a:r>
              <a:rPr dirty="0"/>
              <a:t>Now </a:t>
            </a:r>
            <a:r>
              <a:rPr lang="en-AU" dirty="0"/>
              <a:t>a random effect analysis by hand…</a:t>
            </a:r>
            <a:endParaRPr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D59DB7-3673-2B47-2020-CB5B6B98779E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1. Meta-Analysis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8585" y="1303336"/>
            <a:ext cx="8229600" cy="4525963"/>
          </a:xfrm>
        </p:spPr>
        <p:txBody>
          <a:bodyPr>
            <a:normAutofit fontScale="70000" lnSpcReduction="20000"/>
          </a:bodyPr>
          <a:lstStyle/>
          <a:p>
            <a:pPr indent="0">
              <a:buNone/>
            </a:pPr>
            <a:r>
              <a:rPr i="1" dirty="0">
                <a:solidFill>
                  <a:srgbClr val="60A0B0"/>
                </a:solidFill>
                <a:latin typeface="Courier"/>
              </a:rPr>
              <a:t># Calculate our Q statistic again</a:t>
            </a:r>
            <a:br>
              <a:rPr dirty="0"/>
            </a:br>
            <a:r>
              <a:rPr dirty="0">
                <a:latin typeface="Courier"/>
              </a:rPr>
              <a:t>    Q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6287E"/>
                </a:solidFill>
                <a:latin typeface="Courier"/>
              </a:rPr>
              <a:t>sum</a:t>
            </a:r>
            <a:r>
              <a:rPr dirty="0">
                <a:latin typeface="Courier"/>
              </a:rPr>
              <a:t>(W</a:t>
            </a:r>
            <a:r>
              <a:rPr dirty="0">
                <a:solidFill>
                  <a:srgbClr val="4070A0"/>
                </a:solidFill>
                <a:latin typeface="Courier"/>
              </a:rPr>
              <a:t>*</a:t>
            </a:r>
            <a:r>
              <a:rPr dirty="0">
                <a:latin typeface="Courier"/>
              </a:rPr>
              <a:t>(dataRE</a:t>
            </a:r>
            <a:r>
              <a:rPr dirty="0">
                <a:solidFill>
                  <a:srgbClr val="4070A0"/>
                </a:solidFill>
                <a:latin typeface="Courier"/>
              </a:rPr>
              <a:t>$</a:t>
            </a:r>
            <a:r>
              <a:rPr dirty="0">
                <a:latin typeface="Courier"/>
              </a:rPr>
              <a:t>es</a:t>
            </a:r>
            <a:r>
              <a:rPr dirty="0">
                <a:solidFill>
                  <a:srgbClr val="4070A0"/>
                </a:solidFill>
                <a:latin typeface="Courier"/>
              </a:rPr>
              <a:t>^</a:t>
            </a:r>
            <a:r>
              <a:rPr dirty="0">
                <a:solidFill>
                  <a:srgbClr val="40A070"/>
                </a:solidFill>
                <a:latin typeface="Courier"/>
              </a:rPr>
              <a:t>2</a:t>
            </a:r>
            <a:r>
              <a:rPr dirty="0">
                <a:latin typeface="Courier"/>
              </a:rPr>
              <a:t>) ) </a:t>
            </a:r>
            <a:r>
              <a:rPr dirty="0">
                <a:solidFill>
                  <a:srgbClr val="4070A0"/>
                </a:solidFill>
                <a:latin typeface="Courier"/>
              </a:rPr>
              <a:t>-</a:t>
            </a:r>
            <a:r>
              <a:rPr dirty="0">
                <a:latin typeface="Courier"/>
              </a:rPr>
              <a:t> (</a:t>
            </a:r>
            <a:r>
              <a:rPr dirty="0">
                <a:solidFill>
                  <a:srgbClr val="06287E"/>
                </a:solidFill>
                <a:latin typeface="Courier"/>
              </a:rPr>
              <a:t>sum</a:t>
            </a:r>
            <a:r>
              <a:rPr dirty="0">
                <a:latin typeface="Courier"/>
              </a:rPr>
              <a:t>(W</a:t>
            </a:r>
            <a:r>
              <a:rPr dirty="0">
                <a:solidFill>
                  <a:srgbClr val="4070A0"/>
                </a:solidFill>
                <a:latin typeface="Courier"/>
              </a:rPr>
              <a:t>*</a:t>
            </a:r>
            <a:r>
              <a:rPr dirty="0" err="1">
                <a:latin typeface="Courier"/>
              </a:rPr>
              <a:t>dataRE</a:t>
            </a:r>
            <a:r>
              <a:rPr dirty="0" err="1">
                <a:solidFill>
                  <a:srgbClr val="4070A0"/>
                </a:solidFill>
                <a:latin typeface="Courier"/>
              </a:rPr>
              <a:t>$</a:t>
            </a:r>
            <a:r>
              <a:rPr dirty="0" err="1">
                <a:latin typeface="Courier"/>
              </a:rPr>
              <a:t>es</a:t>
            </a:r>
            <a:r>
              <a:rPr dirty="0">
                <a:latin typeface="Courier"/>
              </a:rPr>
              <a:t>)</a:t>
            </a:r>
            <a:r>
              <a:rPr dirty="0">
                <a:solidFill>
                  <a:srgbClr val="4070A0"/>
                </a:solidFill>
                <a:latin typeface="Courier"/>
              </a:rPr>
              <a:t>^</a:t>
            </a:r>
            <a:r>
              <a:rPr dirty="0">
                <a:solidFill>
                  <a:srgbClr val="40A070"/>
                </a:solidFill>
                <a:latin typeface="Courier"/>
              </a:rPr>
              <a:t>2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/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6287E"/>
                </a:solidFill>
                <a:latin typeface="Courier"/>
              </a:rPr>
              <a:t>sum</a:t>
            </a:r>
            <a:r>
              <a:rPr dirty="0">
                <a:latin typeface="Courier"/>
              </a:rPr>
              <a:t>(W))</a:t>
            </a:r>
            <a:br>
              <a:rPr dirty="0"/>
            </a:br>
            <a:r>
              <a:rPr dirty="0">
                <a:latin typeface="Courier"/>
              </a:rPr>
              <a:t>    Q</a:t>
            </a:r>
          </a:p>
          <a:p>
            <a:pPr indent="0">
              <a:buNone/>
            </a:pPr>
            <a:r>
              <a:rPr dirty="0">
                <a:latin typeface="Courier"/>
              </a:rPr>
              <a:t>## [1] 24.40149</a:t>
            </a:r>
          </a:p>
          <a:p>
            <a:pPr indent="0">
              <a:buNone/>
            </a:pPr>
            <a:r>
              <a:rPr i="1" dirty="0">
                <a:solidFill>
                  <a:srgbClr val="60A0B0"/>
                </a:solidFill>
                <a:latin typeface="Courier"/>
              </a:rPr>
              <a:t># Calculate tau2</a:t>
            </a:r>
            <a:br>
              <a:rPr dirty="0"/>
            </a:br>
            <a:r>
              <a:rPr dirty="0">
                <a:latin typeface="Courier"/>
              </a:rPr>
              <a:t>    C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6287E"/>
                </a:solidFill>
                <a:latin typeface="Courier"/>
              </a:rPr>
              <a:t>sum</a:t>
            </a:r>
            <a:r>
              <a:rPr dirty="0">
                <a:latin typeface="Courier"/>
              </a:rPr>
              <a:t>(W) </a:t>
            </a:r>
            <a:r>
              <a:rPr dirty="0">
                <a:solidFill>
                  <a:srgbClr val="4070A0"/>
                </a:solidFill>
                <a:latin typeface="Courier"/>
              </a:rPr>
              <a:t>-</a:t>
            </a:r>
            <a:r>
              <a:rPr dirty="0">
                <a:latin typeface="Courier"/>
              </a:rPr>
              <a:t> ((</a:t>
            </a:r>
            <a:r>
              <a:rPr dirty="0">
                <a:solidFill>
                  <a:srgbClr val="06287E"/>
                </a:solidFill>
                <a:latin typeface="Courier"/>
              </a:rPr>
              <a:t>sum</a:t>
            </a:r>
            <a:r>
              <a:rPr dirty="0">
                <a:latin typeface="Courier"/>
              </a:rPr>
              <a:t>(W</a:t>
            </a:r>
            <a:r>
              <a:rPr dirty="0">
                <a:solidFill>
                  <a:srgbClr val="4070A0"/>
                </a:solidFill>
                <a:latin typeface="Courier"/>
              </a:rPr>
              <a:t>^</a:t>
            </a:r>
            <a:r>
              <a:rPr dirty="0">
                <a:solidFill>
                  <a:srgbClr val="40A070"/>
                </a:solidFill>
                <a:latin typeface="Courier"/>
              </a:rPr>
              <a:t>2</a:t>
            </a:r>
            <a:r>
              <a:rPr dirty="0">
                <a:latin typeface="Courier"/>
              </a:rPr>
              <a:t>))</a:t>
            </a:r>
            <a:r>
              <a:rPr dirty="0">
                <a:solidFill>
                  <a:srgbClr val="4070A0"/>
                </a:solidFill>
                <a:latin typeface="Courier"/>
              </a:rPr>
              <a:t>/</a:t>
            </a:r>
            <a:r>
              <a:rPr dirty="0">
                <a:solidFill>
                  <a:srgbClr val="06287E"/>
                </a:solidFill>
                <a:latin typeface="Courier"/>
              </a:rPr>
              <a:t>sum</a:t>
            </a:r>
            <a:r>
              <a:rPr dirty="0">
                <a:latin typeface="Courier"/>
              </a:rPr>
              <a:t>(W))</a:t>
            </a:r>
            <a:br>
              <a:rPr dirty="0"/>
            </a:br>
            <a:r>
              <a:rPr dirty="0">
                <a:latin typeface="Courier"/>
              </a:rPr>
              <a:t>    C</a:t>
            </a:r>
          </a:p>
          <a:p>
            <a:pPr indent="0">
              <a:buNone/>
            </a:pPr>
            <a:r>
              <a:rPr dirty="0">
                <a:latin typeface="Courier"/>
              </a:rPr>
              <a:t>## [1] 69.23077</a:t>
            </a:r>
          </a:p>
          <a:p>
            <a:pPr indent="0">
              <a:buNone/>
            </a:pPr>
            <a:r>
              <a:rPr i="1" dirty="0">
                <a:solidFill>
                  <a:srgbClr val="60A0B0"/>
                </a:solidFill>
                <a:latin typeface="Courier"/>
              </a:rPr>
              <a:t># Calculate </a:t>
            </a:r>
            <a:r>
              <a:rPr i="1" dirty="0" err="1">
                <a:solidFill>
                  <a:srgbClr val="60A0B0"/>
                </a:solidFill>
                <a:latin typeface="Courier"/>
              </a:rPr>
              <a:t>df</a:t>
            </a:r>
            <a:br>
              <a:rPr dirty="0"/>
            </a:br>
            <a:r>
              <a:rPr dirty="0">
                <a:latin typeface="Courier"/>
              </a:rPr>
              <a:t>    </a:t>
            </a:r>
            <a:r>
              <a:rPr dirty="0" err="1">
                <a:latin typeface="Courier"/>
              </a:rPr>
              <a:t>df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 err="1">
                <a:solidFill>
                  <a:srgbClr val="06287E"/>
                </a:solidFill>
                <a:latin typeface="Courier"/>
              </a:rPr>
              <a:t>nrow</a:t>
            </a:r>
            <a:r>
              <a:rPr dirty="0">
                <a:latin typeface="Courier"/>
              </a:rPr>
              <a:t>(</a:t>
            </a:r>
            <a:r>
              <a:rPr dirty="0" err="1">
                <a:latin typeface="Courier"/>
              </a:rPr>
              <a:t>dataRE</a:t>
            </a:r>
            <a:r>
              <a:rPr dirty="0">
                <a:latin typeface="Courier"/>
              </a:rPr>
              <a:t>) </a:t>
            </a:r>
            <a:r>
              <a:rPr dirty="0">
                <a:solidFill>
                  <a:srgbClr val="4070A0"/>
                </a:solidFill>
                <a:latin typeface="Courier"/>
              </a:rPr>
              <a:t>-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latin typeface="Courier"/>
              </a:rPr>
              <a:t>   </a:t>
            </a:r>
            <a:br>
              <a:rPr dirty="0"/>
            </a:br>
            <a:r>
              <a:rPr dirty="0">
                <a:latin typeface="Courier"/>
              </a:rPr>
              <a:t>    T2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(Q </a:t>
            </a:r>
            <a:r>
              <a:rPr dirty="0">
                <a:solidFill>
                  <a:srgbClr val="4070A0"/>
                </a:solidFill>
                <a:latin typeface="Courier"/>
              </a:rPr>
              <a:t>-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df</a:t>
            </a:r>
            <a:r>
              <a:rPr dirty="0">
                <a:latin typeface="Courier"/>
              </a:rPr>
              <a:t>) </a:t>
            </a:r>
            <a:r>
              <a:rPr dirty="0">
                <a:solidFill>
                  <a:srgbClr val="4070A0"/>
                </a:solidFill>
                <a:latin typeface="Courier"/>
              </a:rPr>
              <a:t>/</a:t>
            </a:r>
            <a:r>
              <a:rPr dirty="0">
                <a:latin typeface="Courier"/>
              </a:rPr>
              <a:t> C</a:t>
            </a:r>
            <a:br>
              <a:rPr dirty="0"/>
            </a:br>
            <a:r>
              <a:rPr dirty="0">
                <a:latin typeface="Courier"/>
              </a:rPr>
              <a:t>    T2</a:t>
            </a:r>
          </a:p>
          <a:p>
            <a:pPr indent="0">
              <a:buNone/>
            </a:pPr>
            <a:r>
              <a:rPr dirty="0">
                <a:latin typeface="Courier"/>
              </a:rPr>
              <a:t>## [1] 0.2946883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BB65DF8-9C9B-A7C0-6F4A-AAEDD918340A}"/>
              </a:ext>
            </a:extLst>
          </p:cNvPr>
          <p:cNvSpPr txBox="1">
            <a:spLocks/>
          </p:cNvSpPr>
          <p:nvPr/>
        </p:nvSpPr>
        <p:spPr>
          <a:xfrm>
            <a:off x="228600" y="160336"/>
            <a:ext cx="8686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/>
              <a:t>Now a random effect analysis by hand…</a:t>
            </a:r>
            <a:endParaRPr lang="en-A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6BABE5-BD68-3823-AFC1-6F6519051593}"/>
              </a:ext>
            </a:extLst>
          </p:cNvPr>
          <p:cNvSpPr txBox="1"/>
          <p:nvPr/>
        </p:nvSpPr>
        <p:spPr>
          <a:xfrm>
            <a:off x="3579495" y="2331634"/>
            <a:ext cx="5440680" cy="646331"/>
          </a:xfrm>
          <a:prstGeom prst="rect">
            <a:avLst/>
          </a:prstGeom>
          <a:solidFill>
            <a:schemeClr val="accent6">
              <a:lumMod val="60000"/>
              <a:lumOff val="40000"/>
              <a:alpha val="48836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AU" dirty="0">
                <a:latin typeface="Courier"/>
              </a:rPr>
              <a:t>## Test for Heterogeneity:
## Q(</a:t>
            </a:r>
            <a:r>
              <a:rPr lang="en-AU" dirty="0" err="1">
                <a:latin typeface="Courier"/>
              </a:rPr>
              <a:t>df</a:t>
            </a:r>
            <a:r>
              <a:rPr lang="en-AU" dirty="0">
                <a:latin typeface="Courier"/>
              </a:rPr>
              <a:t> = 4) = 24.4015, p-</a:t>
            </a:r>
            <a:r>
              <a:rPr lang="en-AU" dirty="0" err="1">
                <a:latin typeface="Courier"/>
              </a:rPr>
              <a:t>val</a:t>
            </a:r>
            <a:r>
              <a:rPr lang="en-AU" dirty="0">
                <a:latin typeface="Courier"/>
              </a:rPr>
              <a:t> &lt; .0001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1C5E8E0-952B-B8C8-BEE4-6F6FD1A3C3F9}"/>
              </a:ext>
            </a:extLst>
          </p:cNvPr>
          <p:cNvSpPr txBox="1"/>
          <p:nvPr/>
        </p:nvSpPr>
        <p:spPr>
          <a:xfrm>
            <a:off x="3640455" y="5182968"/>
            <a:ext cx="5223510" cy="646331"/>
          </a:xfrm>
          <a:prstGeom prst="rect">
            <a:avLst/>
          </a:prstGeom>
          <a:solidFill>
            <a:schemeClr val="accent2">
              <a:lumMod val="60000"/>
              <a:lumOff val="40000"/>
              <a:alpha val="57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AU" dirty="0">
                <a:latin typeface="Courier"/>
              </a:rPr>
              <a:t>## tau^2 (estimated amount of total heterogeneity): 0.2947 (SE = 0.2731)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03BF9F-2F87-1ED8-8C5C-310EE1072A93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1. Meta-Analysis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AFDEB5-ABD8-94A1-3EE0-2F0A532796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b="1" dirty="0"/>
              <a:t>Workshop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EE5BB3-B47E-072E-96E9-FC83F4348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1861" y="1222625"/>
            <a:ext cx="8327204" cy="5139846"/>
          </a:xfrm>
        </p:spPr>
        <p:txBody>
          <a:bodyPr>
            <a:normAutofit fontScale="62500" lnSpcReduction="20000"/>
          </a:bodyPr>
          <a:lstStyle/>
          <a:p>
            <a:r>
              <a:rPr lang="en-US" b="1" dirty="0"/>
              <a:t>Part 1: 9:00 – 10:30</a:t>
            </a:r>
          </a:p>
          <a:p>
            <a:pPr lvl="1"/>
            <a:r>
              <a:rPr lang="en-US" dirty="0"/>
              <a:t>What is meta-analysis and why should we use it?</a:t>
            </a:r>
          </a:p>
          <a:p>
            <a:pPr lvl="1"/>
            <a:r>
              <a:rPr lang="en-US" dirty="0"/>
              <a:t>Effect size and sampling variance: the key data for meta-analysis</a:t>
            </a:r>
          </a:p>
          <a:p>
            <a:pPr lvl="3"/>
            <a:r>
              <a:rPr lang="en-US" dirty="0"/>
              <a:t>What are effect sizes?</a:t>
            </a:r>
          </a:p>
          <a:p>
            <a:pPr lvl="3"/>
            <a:r>
              <a:rPr lang="en-US" dirty="0"/>
              <a:t>What types are out there and when to use?</a:t>
            </a:r>
          </a:p>
          <a:p>
            <a:pPr lvl="3"/>
            <a:r>
              <a:rPr lang="en-US" dirty="0"/>
              <a:t>Standardizing effect estimates – nuisance heterogeneity </a:t>
            </a:r>
          </a:p>
          <a:p>
            <a:pPr lvl="3"/>
            <a:r>
              <a:rPr lang="en-US" b="1" i="1" dirty="0"/>
              <a:t>Interpreting effect sizes and transformations</a:t>
            </a:r>
          </a:p>
          <a:p>
            <a:pPr lvl="3"/>
            <a:r>
              <a:rPr lang="en-US" b="1" i="1" dirty="0"/>
              <a:t>Assumptions, limitations, and common challenges</a:t>
            </a:r>
          </a:p>
          <a:p>
            <a:r>
              <a:rPr lang="en-US" b="1" dirty="0"/>
              <a:t>Part 2: 11:00 – 12:30 </a:t>
            </a:r>
          </a:p>
          <a:p>
            <a:pPr lvl="1"/>
            <a:r>
              <a:rPr lang="en-US" dirty="0"/>
              <a:t>Meta-analytic modelling </a:t>
            </a:r>
          </a:p>
          <a:p>
            <a:pPr lvl="3"/>
            <a:r>
              <a:rPr lang="en-US" dirty="0"/>
              <a:t>Fixed and random effect meta-analyses</a:t>
            </a:r>
          </a:p>
          <a:p>
            <a:pPr lvl="3"/>
            <a:r>
              <a:rPr lang="en-US" dirty="0"/>
              <a:t>Multi-level meta-analytic models (MLMA): The main types in comparative physiology</a:t>
            </a:r>
          </a:p>
          <a:p>
            <a:pPr lvl="5"/>
            <a:r>
              <a:rPr lang="en-US" dirty="0"/>
              <a:t>Non-independence – phylogeny, study, species, shared controls</a:t>
            </a:r>
          </a:p>
          <a:p>
            <a:pPr lvl="5"/>
            <a:r>
              <a:rPr lang="en-US" dirty="0"/>
              <a:t>Robust variance estimation</a:t>
            </a:r>
          </a:p>
          <a:p>
            <a:pPr lvl="5"/>
            <a:r>
              <a:rPr lang="en-US" dirty="0"/>
              <a:t>Sensitivity analyses</a:t>
            </a:r>
          </a:p>
          <a:p>
            <a:pPr lvl="3"/>
            <a:r>
              <a:rPr lang="en-US" b="1" i="1" dirty="0"/>
              <a:t>Meta-regression and heterogeneity </a:t>
            </a:r>
          </a:p>
          <a:p>
            <a:pPr lvl="3"/>
            <a:r>
              <a:rPr lang="en-US" b="1" i="1" dirty="0"/>
              <a:t>Interpreting and reporting meta-analytic model output</a:t>
            </a:r>
          </a:p>
          <a:p>
            <a:pPr lvl="3"/>
            <a:r>
              <a:rPr lang="en-US" dirty="0"/>
              <a:t>Publication bias </a:t>
            </a:r>
          </a:p>
          <a:p>
            <a:pPr lvl="5"/>
            <a:r>
              <a:rPr lang="en-US" dirty="0"/>
              <a:t>Time-lag, reporting bias</a:t>
            </a:r>
          </a:p>
          <a:p>
            <a:pPr lvl="5"/>
            <a:r>
              <a:rPr lang="en-US" b="1" i="1" dirty="0"/>
              <a:t>Detecting and correcting</a:t>
            </a:r>
          </a:p>
          <a:p>
            <a:r>
              <a:rPr lang="en-US" b="1" dirty="0"/>
              <a:t>Part 3:</a:t>
            </a:r>
            <a:r>
              <a:rPr lang="en-US" dirty="0"/>
              <a:t> </a:t>
            </a:r>
            <a:r>
              <a:rPr lang="en-US" b="1" dirty="0"/>
              <a:t>14:45 – 16:00 </a:t>
            </a:r>
          </a:p>
          <a:p>
            <a:pPr lvl="1"/>
            <a:r>
              <a:rPr lang="en-US" dirty="0"/>
              <a:t>Help (advice) with your own meta-analysis! (if you need it)</a:t>
            </a:r>
          </a:p>
          <a:p>
            <a:pPr lvl="3"/>
            <a:endParaRPr lang="en-US" dirty="0"/>
          </a:p>
          <a:p>
            <a:pPr lvl="2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77E6AC8-DE3C-322C-5782-BC8A05F6B353}"/>
              </a:ext>
            </a:extLst>
          </p:cNvPr>
          <p:cNvSpPr/>
          <p:nvPr/>
        </p:nvSpPr>
        <p:spPr>
          <a:xfrm>
            <a:off x="627313" y="3088160"/>
            <a:ext cx="8380071" cy="2533360"/>
          </a:xfrm>
          <a:prstGeom prst="rect">
            <a:avLst/>
          </a:prstGeom>
          <a:solidFill>
            <a:schemeClr val="bg1">
              <a:lumMod val="75000"/>
              <a:alpha val="1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0394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66018"/>
            <a:ext cx="8229600" cy="4525963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dirty="0"/>
              <a:t>Remember, things are the same but the weighting is different now.</a:t>
            </a:r>
          </a:p>
          <a:p>
            <a:pPr indent="0">
              <a:buNone/>
            </a:pPr>
            <a:r>
              <a:rPr dirty="0">
                <a:latin typeface="Courier"/>
              </a:rPr>
              <a:t>    </a:t>
            </a:r>
            <a:endParaRPr lang="en-AU" dirty="0">
              <a:latin typeface="Courier"/>
            </a:endParaRPr>
          </a:p>
          <a:p>
            <a:pPr indent="0">
              <a:buNone/>
            </a:pPr>
            <a:r>
              <a:rPr i="1" dirty="0">
                <a:solidFill>
                  <a:srgbClr val="60A0B0"/>
                </a:solidFill>
                <a:latin typeface="Courier"/>
              </a:rPr>
              <a:t># RE weights</a:t>
            </a:r>
            <a:br>
              <a:rPr dirty="0"/>
            </a:br>
            <a:r>
              <a:rPr dirty="0">
                <a:latin typeface="Courier"/>
              </a:rPr>
              <a:t>      </a:t>
            </a:r>
            <a:r>
              <a:rPr dirty="0" err="1">
                <a:latin typeface="Courier"/>
              </a:rPr>
              <a:t>W.re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/</a:t>
            </a:r>
            <a:r>
              <a:rPr dirty="0">
                <a:latin typeface="Courier"/>
              </a:rPr>
              <a:t> (T2 </a:t>
            </a:r>
            <a:r>
              <a:rPr dirty="0">
                <a:solidFill>
                  <a:srgbClr val="4070A0"/>
                </a:solidFill>
                <a:latin typeface="Courier"/>
              </a:rPr>
              <a:t>+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dataRE</a:t>
            </a:r>
            <a:r>
              <a:rPr dirty="0" err="1">
                <a:solidFill>
                  <a:srgbClr val="4070A0"/>
                </a:solidFill>
                <a:latin typeface="Courier"/>
              </a:rPr>
              <a:t>$</a:t>
            </a:r>
            <a:r>
              <a:rPr dirty="0" err="1">
                <a:latin typeface="Courier"/>
              </a:rPr>
              <a:t>Ves</a:t>
            </a:r>
            <a:r>
              <a:rPr dirty="0">
                <a:latin typeface="Courier"/>
              </a:rPr>
              <a:t>)</a:t>
            </a:r>
            <a:br>
              <a:rPr dirty="0"/>
            </a:br>
            <a:r>
              <a:rPr dirty="0">
                <a:latin typeface="Courier"/>
              </a:rPr>
              <a:t>    </a:t>
            </a: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#Pooled effect size for random effect meta-analysis</a:t>
            </a:r>
            <a:br>
              <a:rPr dirty="0"/>
            </a:br>
            <a:r>
              <a:rPr dirty="0">
                <a:latin typeface="Courier"/>
              </a:rPr>
              <a:t>      </a:t>
            </a:r>
            <a:r>
              <a:rPr dirty="0" err="1">
                <a:latin typeface="Courier"/>
              </a:rPr>
              <a:t>esPoolRE</a:t>
            </a:r>
            <a:r>
              <a:rPr dirty="0">
                <a:latin typeface="Courier"/>
              </a:rPr>
              <a:t> 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6287E"/>
                </a:solidFill>
                <a:latin typeface="Courier"/>
              </a:rPr>
              <a:t>sum</a:t>
            </a:r>
            <a:r>
              <a:rPr dirty="0">
                <a:latin typeface="Courier"/>
              </a:rPr>
              <a:t>(</a:t>
            </a:r>
            <a:r>
              <a:rPr dirty="0" err="1">
                <a:latin typeface="Courier"/>
              </a:rPr>
              <a:t>W.re</a:t>
            </a:r>
            <a:r>
              <a:rPr dirty="0">
                <a:solidFill>
                  <a:srgbClr val="4070A0"/>
                </a:solidFill>
                <a:latin typeface="Courier"/>
              </a:rPr>
              <a:t>*</a:t>
            </a:r>
            <a:r>
              <a:rPr dirty="0" err="1">
                <a:latin typeface="Courier"/>
              </a:rPr>
              <a:t>dataRE</a:t>
            </a:r>
            <a:r>
              <a:rPr dirty="0" err="1">
                <a:solidFill>
                  <a:srgbClr val="4070A0"/>
                </a:solidFill>
                <a:latin typeface="Courier"/>
              </a:rPr>
              <a:t>$</a:t>
            </a:r>
            <a:r>
              <a:rPr dirty="0" err="1">
                <a:latin typeface="Courier"/>
              </a:rPr>
              <a:t>es</a:t>
            </a:r>
            <a:r>
              <a:rPr dirty="0">
                <a:latin typeface="Courier"/>
              </a:rPr>
              <a:t>) </a:t>
            </a:r>
            <a:r>
              <a:rPr dirty="0">
                <a:solidFill>
                  <a:srgbClr val="4070A0"/>
                </a:solidFill>
                <a:latin typeface="Courier"/>
              </a:rPr>
              <a:t>/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6287E"/>
                </a:solidFill>
                <a:latin typeface="Courier"/>
              </a:rPr>
              <a:t>sum</a:t>
            </a:r>
            <a:r>
              <a:rPr dirty="0">
                <a:latin typeface="Courier"/>
              </a:rPr>
              <a:t>(</a:t>
            </a:r>
            <a:r>
              <a:rPr dirty="0" err="1">
                <a:latin typeface="Courier"/>
              </a:rPr>
              <a:t>W.re</a:t>
            </a:r>
            <a:r>
              <a:rPr dirty="0">
                <a:latin typeface="Courier"/>
              </a:rPr>
              <a:t>) </a:t>
            </a:r>
            <a:br>
              <a:rPr dirty="0"/>
            </a:br>
            <a:r>
              <a:rPr dirty="0">
                <a:latin typeface="Courier"/>
              </a:rPr>
              <a:t>      </a:t>
            </a:r>
            <a:r>
              <a:rPr dirty="0" err="1">
                <a:latin typeface="Courier"/>
              </a:rPr>
              <a:t>esPoolRE</a:t>
            </a:r>
            <a:endParaRPr dirty="0">
              <a:latin typeface="Courier"/>
            </a:endParaRPr>
          </a:p>
          <a:p>
            <a:pPr indent="0">
              <a:buNone/>
            </a:pPr>
            <a:r>
              <a:rPr dirty="0">
                <a:latin typeface="Courier"/>
              </a:rPr>
              <a:t>## [1] 2.016261</a:t>
            </a:r>
          </a:p>
          <a:p>
            <a:pPr indent="0">
              <a:buNone/>
            </a:pPr>
            <a:endParaRPr lang="en-AU" i="1" dirty="0">
              <a:solidFill>
                <a:srgbClr val="60A0B0"/>
              </a:solidFill>
              <a:latin typeface="Courier"/>
            </a:endParaRPr>
          </a:p>
          <a:p>
            <a:pPr indent="0">
              <a:buNone/>
            </a:pPr>
            <a:r>
              <a:rPr i="1" dirty="0">
                <a:solidFill>
                  <a:srgbClr val="60A0B0"/>
                </a:solidFill>
                <a:latin typeface="Courier"/>
              </a:rPr>
              <a:t># Calculate the pooled variance around estimate</a:t>
            </a:r>
            <a:br>
              <a:rPr dirty="0"/>
            </a:br>
            <a:r>
              <a:rPr dirty="0">
                <a:latin typeface="Courier"/>
              </a:rPr>
              <a:t>       </a:t>
            </a:r>
            <a:r>
              <a:rPr dirty="0" err="1">
                <a:latin typeface="Courier"/>
              </a:rPr>
              <a:t>VarES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/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6287E"/>
                </a:solidFill>
                <a:latin typeface="Courier"/>
              </a:rPr>
              <a:t>sum</a:t>
            </a:r>
            <a:r>
              <a:rPr dirty="0">
                <a:latin typeface="Courier"/>
              </a:rPr>
              <a:t>(</a:t>
            </a:r>
            <a:r>
              <a:rPr dirty="0" err="1">
                <a:latin typeface="Courier"/>
              </a:rPr>
              <a:t>W.re</a:t>
            </a:r>
            <a:r>
              <a:rPr dirty="0">
                <a:latin typeface="Courier"/>
              </a:rPr>
              <a:t>)</a:t>
            </a:r>
            <a:br>
              <a:rPr dirty="0"/>
            </a:br>
            <a:r>
              <a:rPr dirty="0">
                <a:latin typeface="Courier"/>
              </a:rPr>
              <a:t>    </a:t>
            </a: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 Calculate the standard error around estimate</a:t>
            </a:r>
            <a:br>
              <a:rPr dirty="0"/>
            </a:br>
            <a:r>
              <a:rPr dirty="0">
                <a:latin typeface="Courier"/>
              </a:rPr>
              <a:t>       SE.ES.RE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6287E"/>
                </a:solidFill>
                <a:latin typeface="Courier"/>
              </a:rPr>
              <a:t>sqrt</a:t>
            </a:r>
            <a:r>
              <a:rPr dirty="0">
                <a:latin typeface="Courier"/>
              </a:rPr>
              <a:t>(</a:t>
            </a:r>
            <a:r>
              <a:rPr dirty="0" err="1">
                <a:latin typeface="Courier"/>
              </a:rPr>
              <a:t>VarES</a:t>
            </a:r>
            <a:r>
              <a:rPr dirty="0">
                <a:latin typeface="Courier"/>
              </a:rPr>
              <a:t>)</a:t>
            </a:r>
            <a:br>
              <a:rPr dirty="0"/>
            </a:br>
            <a:r>
              <a:rPr dirty="0">
                <a:latin typeface="Courier"/>
              </a:rPr>
              <a:t>       SE.ES.RE</a:t>
            </a:r>
          </a:p>
          <a:p>
            <a:pPr indent="0">
              <a:buNone/>
            </a:pPr>
            <a:r>
              <a:rPr dirty="0">
                <a:latin typeface="Courier"/>
              </a:rPr>
              <a:t>## [1] 0.2697219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99B535A-C8B2-7056-02FB-CDDE4D21245F}"/>
              </a:ext>
            </a:extLst>
          </p:cNvPr>
          <p:cNvSpPr txBox="1">
            <a:spLocks/>
          </p:cNvSpPr>
          <p:nvPr/>
        </p:nvSpPr>
        <p:spPr>
          <a:xfrm>
            <a:off x="0" y="227798"/>
            <a:ext cx="8686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/>
              <a:t>Now a random effect analysis by hand…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C3D1E7-E99D-CC2E-3D1D-962E6526D891}"/>
              </a:ext>
            </a:extLst>
          </p:cNvPr>
          <p:cNvSpPr txBox="1"/>
          <p:nvPr/>
        </p:nvSpPr>
        <p:spPr>
          <a:xfrm>
            <a:off x="541020" y="5691981"/>
            <a:ext cx="80619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>
                <a:latin typeface="Courier"/>
              </a:rPr>
              <a:t>## estimate      se    </a:t>
            </a:r>
            <a:r>
              <a:rPr lang="en-AU" dirty="0" err="1">
                <a:latin typeface="Courier"/>
              </a:rPr>
              <a:t>zval</a:t>
            </a:r>
            <a:r>
              <a:rPr lang="en-AU" dirty="0">
                <a:latin typeface="Courier"/>
              </a:rPr>
              <a:t>    </a:t>
            </a:r>
            <a:r>
              <a:rPr lang="en-AU" dirty="0" err="1">
                <a:latin typeface="Courier"/>
              </a:rPr>
              <a:t>pval</a:t>
            </a:r>
            <a:r>
              <a:rPr lang="en-AU" dirty="0">
                <a:latin typeface="Courier"/>
              </a:rPr>
              <a:t>   </a:t>
            </a:r>
            <a:r>
              <a:rPr lang="en-AU" dirty="0" err="1">
                <a:latin typeface="Courier"/>
              </a:rPr>
              <a:t>ci.lb</a:t>
            </a:r>
            <a:r>
              <a:rPr lang="en-AU" dirty="0">
                <a:latin typeface="Courier"/>
              </a:rPr>
              <a:t>   </a:t>
            </a:r>
            <a:r>
              <a:rPr lang="en-AU" dirty="0" err="1">
                <a:latin typeface="Courier"/>
              </a:rPr>
              <a:t>ci.ub</a:t>
            </a:r>
            <a:r>
              <a:rPr lang="en-AU" dirty="0">
                <a:latin typeface="Courier"/>
              </a:rPr>
              <a:t>     ​ 
##   2.0163  0.2697  7.4753  &lt;.0001  1.4876  2.5449  *** 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D9F8054-DE60-71D4-A736-270CD3D7FE90}"/>
              </a:ext>
            </a:extLst>
          </p:cNvPr>
          <p:cNvSpPr/>
          <p:nvPr/>
        </p:nvSpPr>
        <p:spPr>
          <a:xfrm>
            <a:off x="433175" y="5737701"/>
            <a:ext cx="1788289" cy="646331"/>
          </a:xfrm>
          <a:prstGeom prst="rect">
            <a:avLst/>
          </a:prstGeom>
          <a:solidFill>
            <a:schemeClr val="tx2">
              <a:lumMod val="60000"/>
              <a:lumOff val="40000"/>
              <a:alpha val="20336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Curved Connector 9">
            <a:extLst>
              <a:ext uri="{FF2B5EF4-FFF2-40B4-BE49-F238E27FC236}">
                <a16:creationId xmlns:a16="http://schemas.microsoft.com/office/drawing/2014/main" id="{147E09EA-9174-7F10-0262-BA6AC41D2AE2}"/>
              </a:ext>
            </a:extLst>
          </p:cNvPr>
          <p:cNvCxnSpPr>
            <a:cxnSpLocks/>
          </p:cNvCxnSpPr>
          <p:nvPr/>
        </p:nvCxnSpPr>
        <p:spPr>
          <a:xfrm rot="5400000">
            <a:off x="-108968" y="4255692"/>
            <a:ext cx="2445857" cy="426719"/>
          </a:xfrm>
          <a:prstGeom prst="curvedConnector3">
            <a:avLst>
              <a:gd name="adj1" fmla="val -13556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D4ABEA6F-BFBF-FAD3-3FE4-D64173D6B4BE}"/>
              </a:ext>
            </a:extLst>
          </p:cNvPr>
          <p:cNvSpPr/>
          <p:nvPr/>
        </p:nvSpPr>
        <p:spPr>
          <a:xfrm>
            <a:off x="2334703" y="5737701"/>
            <a:ext cx="1055032" cy="646331"/>
          </a:xfrm>
          <a:prstGeom prst="rect">
            <a:avLst/>
          </a:prstGeom>
          <a:solidFill>
            <a:schemeClr val="accent2">
              <a:lumMod val="60000"/>
              <a:lumOff val="40000"/>
              <a:alpha val="20336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92FBCE6-DA7A-0974-85C0-F73681E02AAC}"/>
              </a:ext>
            </a:extLst>
          </p:cNvPr>
          <p:cNvCxnSpPr/>
          <p:nvPr/>
        </p:nvCxnSpPr>
        <p:spPr>
          <a:xfrm>
            <a:off x="2685327" y="5288280"/>
            <a:ext cx="301713" cy="426126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B080991-E5CD-9FF0-87DB-3840EA6CB266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1. Meta-Analysis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531F21-792C-464F-BA41-95BABBDB6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67348"/>
            <a:ext cx="8229600" cy="1143000"/>
          </a:xfrm>
        </p:spPr>
        <p:txBody>
          <a:bodyPr/>
          <a:lstStyle/>
          <a:p>
            <a:r>
              <a:rPr lang="en-US" dirty="0"/>
              <a:t>More complex non-independence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EC8C7C8-4E6E-9A15-8612-A8F368C696AC}"/>
              </a:ext>
            </a:extLst>
          </p:cNvPr>
          <p:cNvGrpSpPr/>
          <p:nvPr/>
        </p:nvGrpSpPr>
        <p:grpSpPr>
          <a:xfrm>
            <a:off x="289367" y="1682593"/>
            <a:ext cx="4641448" cy="4625610"/>
            <a:chOff x="16529" y="1070656"/>
            <a:chExt cx="3582979" cy="3469512"/>
          </a:xfrm>
        </p:grpSpPr>
        <p:pic>
          <p:nvPicPr>
            <p:cNvPr id="7" name="Picture 6" descr="Text&#10;&#10;Description automatically generated">
              <a:extLst>
                <a:ext uri="{FF2B5EF4-FFF2-40B4-BE49-F238E27FC236}">
                  <a16:creationId xmlns:a16="http://schemas.microsoft.com/office/drawing/2014/main" id="{0F62FF85-D278-5F9D-5CC8-B2D2167FC0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529" y="1070656"/>
              <a:ext cx="3389084" cy="3359550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9092D39-D923-A126-2B8A-784BED6AB6C9}"/>
                </a:ext>
              </a:extLst>
            </p:cNvPr>
            <p:cNvSpPr/>
            <p:nvPr/>
          </p:nvSpPr>
          <p:spPr>
            <a:xfrm>
              <a:off x="2835579" y="1814330"/>
              <a:ext cx="763929" cy="27258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BF44B42B-DB2F-D6D3-D3FB-E0C1D5A163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2461874"/>
            <a:ext cx="4378576" cy="377302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E335B1B-F6F8-9025-B05B-9970DAE71C3C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1. Meta-Analysis</a:t>
            </a:r>
          </a:p>
        </p:txBody>
      </p:sp>
    </p:spTree>
    <p:extLst>
      <p:ext uri="{BB962C8B-B14F-4D97-AF65-F5344CB8AC3E}">
        <p14:creationId xmlns:p14="http://schemas.microsoft.com/office/powerpoint/2010/main" val="3182479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2253" y="368892"/>
            <a:ext cx="8279494" cy="1336956"/>
          </a:xfrm>
        </p:spPr>
        <p:txBody>
          <a:bodyPr>
            <a:normAutofit fontScale="90000"/>
          </a:bodyPr>
          <a:lstStyle/>
          <a:p>
            <a:r>
              <a:rPr lang="en-US" dirty="0"/>
              <a:t>More complex meta-analysis: Multi-level meta-analysis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5246803" y="1981696"/>
            <a:ext cx="20101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i</a:t>
            </a:r>
            <a:r>
              <a:rPr lang="en-US" dirty="0"/>
              <a:t> = </a:t>
            </a:r>
            <a:r>
              <a:rPr lang="en-US" i="1" dirty="0" err="1"/>
              <a:t>i</a:t>
            </a:r>
            <a:r>
              <a:rPr lang="en-US" dirty="0" err="1"/>
              <a:t>th</a:t>
            </a:r>
            <a:r>
              <a:rPr lang="en-US" dirty="0"/>
              <a:t> effect size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172812" y="2444175"/>
            <a:ext cx="15109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j</a:t>
            </a:r>
            <a:r>
              <a:rPr lang="en-US" dirty="0"/>
              <a:t> = </a:t>
            </a:r>
            <a:r>
              <a:rPr lang="en-US" i="1" dirty="0" err="1"/>
              <a:t>j</a:t>
            </a:r>
            <a:r>
              <a:rPr lang="en-US" dirty="0" err="1"/>
              <a:t>th</a:t>
            </a:r>
            <a:r>
              <a:rPr lang="en-US" dirty="0"/>
              <a:t> study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246802" y="3365204"/>
            <a:ext cx="350427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/>
              <a:t>e</a:t>
            </a:r>
            <a:r>
              <a:rPr lang="en-US" dirty="0"/>
              <a:t> = effect-size specific effect</a:t>
            </a:r>
          </a:p>
          <a:p>
            <a:r>
              <a:rPr lang="en-US" dirty="0"/>
              <a:t>Or = within-study effect</a:t>
            </a:r>
          </a:p>
          <a:p>
            <a:r>
              <a:rPr lang="en-US" dirty="0"/>
              <a:t>Or = residual</a:t>
            </a:r>
          </a:p>
        </p:txBody>
      </p:sp>
      <p:sp>
        <p:nvSpPr>
          <p:cNvPr id="17" name="Rectangle 16"/>
          <p:cNvSpPr/>
          <p:nvPr/>
        </p:nvSpPr>
        <p:spPr>
          <a:xfrm>
            <a:off x="5172812" y="5195432"/>
            <a:ext cx="329658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/>
              <a:t>v</a:t>
            </a:r>
            <a:r>
              <a:rPr lang="en-US" dirty="0"/>
              <a:t> = species-specific effect</a:t>
            </a:r>
          </a:p>
          <a:p>
            <a:r>
              <a:rPr lang="en-US" dirty="0"/>
              <a:t>If species (</a:t>
            </a:r>
            <a:r>
              <a:rPr lang="en-US" i="1" dirty="0"/>
              <a:t>k</a:t>
            </a:r>
            <a:r>
              <a:rPr lang="en-US" dirty="0"/>
              <a:t>th species)</a:t>
            </a:r>
          </a:p>
          <a:p>
            <a:r>
              <a:rPr lang="en-US" i="1" dirty="0"/>
              <a:t>v</a:t>
            </a:r>
            <a:r>
              <a:rPr lang="en-US" dirty="0"/>
              <a:t> = location-specific effect</a:t>
            </a:r>
          </a:p>
          <a:p>
            <a:r>
              <a:rPr lang="en-US" dirty="0"/>
              <a:t>If locations (</a:t>
            </a:r>
            <a:r>
              <a:rPr lang="en-US" i="1" dirty="0"/>
              <a:t>k</a:t>
            </a:r>
            <a:r>
              <a:rPr lang="en-US" dirty="0"/>
              <a:t>th location)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B6048F-6CBD-594D-8F0A-6470909D265A}"/>
              </a:ext>
            </a:extLst>
          </p:cNvPr>
          <p:cNvSpPr txBox="1"/>
          <p:nvPr/>
        </p:nvSpPr>
        <p:spPr>
          <a:xfrm>
            <a:off x="150931" y="1575021"/>
            <a:ext cx="3247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Multilevel meta-analysis 1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458CED1-C21C-0E4E-90AD-9412D1F096F9}"/>
              </a:ext>
            </a:extLst>
          </p:cNvPr>
          <p:cNvSpPr txBox="1"/>
          <p:nvPr/>
        </p:nvSpPr>
        <p:spPr>
          <a:xfrm>
            <a:off x="150931" y="4075718"/>
            <a:ext cx="3247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Multilevel meta-analysis 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0EB1A0C-B714-AF4E-91AA-320785661553}"/>
                  </a:ext>
                </a:extLst>
              </p:cNvPr>
              <p:cNvSpPr/>
              <p:nvPr/>
            </p:nvSpPr>
            <p:spPr>
              <a:xfrm>
                <a:off x="1100541" y="2081043"/>
                <a:ext cx="4072271" cy="158280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40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𝜇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[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]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AU" sz="24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∼</m:t>
                      </m:r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N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(0,</m:t>
                      </m:r>
                      <m:sSubSup>
                        <m:sSubSup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AU" sz="24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𝐞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∼</m:t>
                      </m:r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N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sz="2400" b="1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𝟎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b="1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𝐈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AU" sz="24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0EB1A0C-B714-AF4E-91AA-3207856615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541" y="2081043"/>
                <a:ext cx="4072271" cy="158280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B2ACFBB5-AB7C-6F47-95C6-C0421F4EEC7A}"/>
                  </a:ext>
                </a:extLst>
              </p:cNvPr>
              <p:cNvSpPr/>
              <p:nvPr/>
            </p:nvSpPr>
            <p:spPr>
              <a:xfrm>
                <a:off x="748592" y="4704787"/>
                <a:ext cx="4498210" cy="158280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40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𝜇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[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]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[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]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AU" sz="24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∼</m:t>
                      </m:r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N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(0,</m:t>
                      </m:r>
                      <m:sSubSup>
                        <m:sSubSup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AU" sz="24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𝐯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∼</m:t>
                      </m:r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N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sz="2400" b="1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𝟎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b="1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𝐈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AU" sz="24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B2ACFBB5-AB7C-6F47-95C6-C0421F4EEC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592" y="4704787"/>
                <a:ext cx="4498210" cy="158280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09BF1A12-8AEC-556E-5751-3975448DB824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1. Meta-Analysis</a:t>
            </a:r>
          </a:p>
        </p:txBody>
      </p:sp>
    </p:spTree>
    <p:extLst>
      <p:ext uri="{BB962C8B-B14F-4D97-AF65-F5344CB8AC3E}">
        <p14:creationId xmlns:p14="http://schemas.microsoft.com/office/powerpoint/2010/main" val="13322815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722945"/>
            <a:ext cx="8229600" cy="4525963"/>
          </a:xfrm>
        </p:spPr>
        <p:txBody>
          <a:bodyPr>
            <a:normAutofit fontScale="40000" lnSpcReduction="20000"/>
          </a:bodyPr>
          <a:lstStyle/>
          <a:p>
            <a:pPr indent="0">
              <a:buNone/>
            </a:pPr>
            <a:r>
              <a:rPr i="1" dirty="0">
                <a:solidFill>
                  <a:srgbClr val="60A0B0"/>
                </a:solidFill>
                <a:latin typeface="Courier"/>
              </a:rPr>
              <a:t># </a:t>
            </a:r>
            <a:r>
              <a:rPr i="1" dirty="0" err="1">
                <a:solidFill>
                  <a:srgbClr val="60A0B0"/>
                </a:solidFill>
                <a:latin typeface="Courier"/>
              </a:rPr>
              <a:t>install.packages</a:t>
            </a:r>
            <a:r>
              <a:rPr i="1" dirty="0">
                <a:solidFill>
                  <a:srgbClr val="60A0B0"/>
                </a:solidFill>
                <a:latin typeface="Courier"/>
              </a:rPr>
              <a:t>("</a:t>
            </a:r>
            <a:r>
              <a:rPr i="1" dirty="0" err="1">
                <a:solidFill>
                  <a:srgbClr val="60A0B0"/>
                </a:solidFill>
                <a:latin typeface="Courier"/>
              </a:rPr>
              <a:t>pacman</a:t>
            </a:r>
            <a:r>
              <a:rPr i="1" dirty="0">
                <a:solidFill>
                  <a:srgbClr val="60A0B0"/>
                </a:solidFill>
                <a:latin typeface="Courier"/>
              </a:rPr>
              <a:t>") ; uncomment this line if you haven't already installed '</a:t>
            </a:r>
            <a:r>
              <a:rPr i="1" dirty="0" err="1">
                <a:solidFill>
                  <a:srgbClr val="60A0B0"/>
                </a:solidFill>
                <a:latin typeface="Courier"/>
              </a:rPr>
              <a:t>pacman</a:t>
            </a:r>
            <a:r>
              <a:rPr i="1" dirty="0">
                <a:solidFill>
                  <a:srgbClr val="60A0B0"/>
                </a:solidFill>
                <a:latin typeface="Courier"/>
              </a:rPr>
              <a:t>'</a:t>
            </a:r>
            <a:br>
              <a:rPr dirty="0"/>
            </a:br>
            <a:endParaRPr lang="en-AU" dirty="0"/>
          </a:p>
          <a:p>
            <a:pPr indent="0">
              <a:buNone/>
            </a:pPr>
            <a:r>
              <a:rPr dirty="0" err="1">
                <a:latin typeface="Courier"/>
              </a:rPr>
              <a:t>pacman</a:t>
            </a:r>
            <a:r>
              <a:rPr dirty="0">
                <a:solidFill>
                  <a:srgbClr val="4070A0"/>
                </a:solidFill>
                <a:latin typeface="Courier"/>
              </a:rPr>
              <a:t>::</a:t>
            </a:r>
            <a:r>
              <a:rPr dirty="0" err="1">
                <a:solidFill>
                  <a:srgbClr val="06287E"/>
                </a:solidFill>
                <a:latin typeface="Courier"/>
              </a:rPr>
              <a:t>p_load</a:t>
            </a:r>
            <a:r>
              <a:rPr dirty="0">
                <a:latin typeface="Courier"/>
              </a:rPr>
              <a:t>(</a:t>
            </a:r>
            <a:r>
              <a:rPr dirty="0" err="1">
                <a:latin typeface="Courier"/>
              </a:rPr>
              <a:t>metafor</a:t>
            </a:r>
            <a:r>
              <a:rPr dirty="0">
                <a:latin typeface="Courier"/>
              </a:rPr>
              <a:t>, </a:t>
            </a:r>
            <a:r>
              <a:rPr dirty="0" err="1">
                <a:latin typeface="Courier"/>
              </a:rPr>
              <a:t>tidyverse</a:t>
            </a:r>
            <a:r>
              <a:rPr dirty="0">
                <a:latin typeface="Courier"/>
              </a:rPr>
              <a:t>)</a:t>
            </a:r>
            <a:br>
              <a:rPr dirty="0"/>
            </a:br>
            <a:br>
              <a:rPr dirty="0"/>
            </a:br>
            <a:r>
              <a:rPr dirty="0" err="1">
                <a:latin typeface="Courier"/>
              </a:rPr>
              <a:t>asr_dat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 err="1">
                <a:solidFill>
                  <a:srgbClr val="06287E"/>
                </a:solidFill>
                <a:latin typeface="Courier"/>
              </a:rPr>
              <a:t>read.csv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70A0"/>
                </a:solidFill>
                <a:latin typeface="Courier"/>
              </a:rPr>
              <a:t>"https://</a:t>
            </a:r>
            <a:r>
              <a:rPr dirty="0" err="1">
                <a:solidFill>
                  <a:srgbClr val="4070A0"/>
                </a:solidFill>
                <a:latin typeface="Courier"/>
              </a:rPr>
              <a:t>osf.io</a:t>
            </a:r>
            <a:r>
              <a:rPr dirty="0">
                <a:solidFill>
                  <a:srgbClr val="4070A0"/>
                </a:solidFill>
                <a:latin typeface="Courier"/>
              </a:rPr>
              <a:t>/qn2af/download"</a:t>
            </a:r>
            <a:r>
              <a:rPr dirty="0">
                <a:latin typeface="Courier"/>
              </a:rPr>
              <a:t>)</a:t>
            </a:r>
          </a:p>
          <a:p>
            <a:pPr indent="0">
              <a:buNone/>
            </a:pPr>
            <a:endParaRPr lang="en-AU" i="1" dirty="0">
              <a:solidFill>
                <a:srgbClr val="60A0B0"/>
              </a:solidFill>
              <a:latin typeface="Courier"/>
            </a:endParaRPr>
          </a:p>
          <a:p>
            <a:pPr indent="0">
              <a:buNone/>
            </a:pPr>
            <a:r>
              <a:rPr i="1" dirty="0">
                <a:solidFill>
                  <a:srgbClr val="60A0B0"/>
                </a:solidFill>
                <a:latin typeface="Courier"/>
              </a:rPr>
              <a:t>#' @title </a:t>
            </a:r>
            <a:r>
              <a:rPr i="1" dirty="0" err="1">
                <a:solidFill>
                  <a:srgbClr val="60A0B0"/>
                </a:solidFill>
                <a:latin typeface="Courier"/>
              </a:rPr>
              <a:t>arr</a:t>
            </a: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#' @description Calculates the acclimation response ratio (ARR).  </a:t>
            </a: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#' @param t2_l  Lowest of the two treatment temperatures</a:t>
            </a: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#' @param t1_h  Highest of the two treatment temperatures</a:t>
            </a: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#' @param x1_h  Mean trait value at high temperature</a:t>
            </a: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#' @param x2_l  Mean trait value at low temperature</a:t>
            </a: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#' @param sd1_h Standard deviation of mean trait value at high temperature</a:t>
            </a: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#' @param sd2_l Standard deviation of mean trait value at low temperature</a:t>
            </a: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#' @param n1_h  Sample size at high temperature</a:t>
            </a: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#' @param n2_l  Sample size at low temperature</a:t>
            </a:r>
            <a:br>
              <a:rPr dirty="0"/>
            </a:br>
            <a:br>
              <a:rPr dirty="0"/>
            </a:br>
            <a:r>
              <a:rPr dirty="0" err="1">
                <a:latin typeface="Courier"/>
              </a:rPr>
              <a:t>arr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b="1" dirty="0">
                <a:solidFill>
                  <a:srgbClr val="007020"/>
                </a:solidFill>
                <a:latin typeface="Courier"/>
              </a:rPr>
              <a:t>function</a:t>
            </a:r>
            <a:r>
              <a:rPr dirty="0">
                <a:latin typeface="Courier"/>
              </a:rPr>
              <a:t>(x1_h, x2_l, sd1_h, sd2_l, n1_h, n2_l, t1_h, t2_l){</a:t>
            </a:r>
            <a:br>
              <a:rPr dirty="0"/>
            </a:br>
            <a:r>
              <a:rPr dirty="0">
                <a:latin typeface="Courier"/>
              </a:rPr>
              <a:t>        ARR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(x1_h </a:t>
            </a:r>
            <a:r>
              <a:rPr dirty="0">
                <a:solidFill>
                  <a:srgbClr val="4070A0"/>
                </a:solidFill>
                <a:latin typeface="Courier"/>
              </a:rPr>
              <a:t>-</a:t>
            </a:r>
            <a:r>
              <a:rPr dirty="0">
                <a:latin typeface="Courier"/>
              </a:rPr>
              <a:t> x2_l)</a:t>
            </a:r>
            <a:r>
              <a:rPr dirty="0">
                <a:solidFill>
                  <a:srgbClr val="4070A0"/>
                </a:solidFill>
                <a:latin typeface="Courier"/>
              </a:rPr>
              <a:t>/</a:t>
            </a:r>
            <a:r>
              <a:rPr dirty="0">
                <a:latin typeface="Courier"/>
              </a:rPr>
              <a:t>(t1_h </a:t>
            </a:r>
            <a:r>
              <a:rPr dirty="0">
                <a:solidFill>
                  <a:srgbClr val="4070A0"/>
                </a:solidFill>
                <a:latin typeface="Courier"/>
              </a:rPr>
              <a:t>-</a:t>
            </a:r>
            <a:r>
              <a:rPr dirty="0">
                <a:latin typeface="Courier"/>
              </a:rPr>
              <a:t> t2_l)</a:t>
            </a:r>
            <a:br>
              <a:rPr dirty="0"/>
            </a:br>
            <a:r>
              <a:rPr dirty="0">
                <a:latin typeface="Courier"/>
              </a:rPr>
              <a:t>      V_ARR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((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solidFill>
                  <a:srgbClr val="4070A0"/>
                </a:solidFill>
                <a:latin typeface="Courier"/>
              </a:rPr>
              <a:t>/</a:t>
            </a:r>
            <a:r>
              <a:rPr dirty="0">
                <a:latin typeface="Courier"/>
              </a:rPr>
              <a:t>(t1_h </a:t>
            </a:r>
            <a:r>
              <a:rPr dirty="0">
                <a:solidFill>
                  <a:srgbClr val="4070A0"/>
                </a:solidFill>
                <a:latin typeface="Courier"/>
              </a:rPr>
              <a:t>-</a:t>
            </a:r>
            <a:r>
              <a:rPr dirty="0">
                <a:latin typeface="Courier"/>
              </a:rPr>
              <a:t> t2_l))</a:t>
            </a:r>
            <a:r>
              <a:rPr dirty="0">
                <a:solidFill>
                  <a:srgbClr val="4070A0"/>
                </a:solidFill>
                <a:latin typeface="Courier"/>
              </a:rPr>
              <a:t>^</a:t>
            </a:r>
            <a:r>
              <a:rPr dirty="0">
                <a:solidFill>
                  <a:srgbClr val="40A070"/>
                </a:solidFill>
                <a:latin typeface="Courier"/>
              </a:rPr>
              <a:t>2</a:t>
            </a:r>
            <a:r>
              <a:rPr dirty="0">
                <a:solidFill>
                  <a:srgbClr val="4070A0"/>
                </a:solidFill>
                <a:latin typeface="Courier"/>
              </a:rPr>
              <a:t>*</a:t>
            </a:r>
            <a:r>
              <a:rPr dirty="0">
                <a:latin typeface="Courier"/>
              </a:rPr>
              <a:t>(sd2_l</a:t>
            </a:r>
            <a:r>
              <a:rPr dirty="0">
                <a:solidFill>
                  <a:srgbClr val="4070A0"/>
                </a:solidFill>
                <a:latin typeface="Courier"/>
              </a:rPr>
              <a:t>^</a:t>
            </a:r>
            <a:r>
              <a:rPr dirty="0">
                <a:solidFill>
                  <a:srgbClr val="40A070"/>
                </a:solidFill>
                <a:latin typeface="Courier"/>
              </a:rPr>
              <a:t>2</a:t>
            </a:r>
            <a:r>
              <a:rPr dirty="0">
                <a:solidFill>
                  <a:srgbClr val="4070A0"/>
                </a:solidFill>
                <a:latin typeface="Courier"/>
              </a:rPr>
              <a:t>/</a:t>
            </a:r>
            <a:r>
              <a:rPr dirty="0">
                <a:latin typeface="Courier"/>
              </a:rPr>
              <a:t>n2_l </a:t>
            </a:r>
            <a:r>
              <a:rPr dirty="0">
                <a:solidFill>
                  <a:srgbClr val="4070A0"/>
                </a:solidFill>
                <a:latin typeface="Courier"/>
              </a:rPr>
              <a:t>+</a:t>
            </a:r>
            <a:r>
              <a:rPr dirty="0">
                <a:latin typeface="Courier"/>
              </a:rPr>
              <a:t> sd1_h</a:t>
            </a:r>
            <a:r>
              <a:rPr dirty="0">
                <a:solidFill>
                  <a:srgbClr val="4070A0"/>
                </a:solidFill>
                <a:latin typeface="Courier"/>
              </a:rPr>
              <a:t>^</a:t>
            </a:r>
            <a:r>
              <a:rPr dirty="0">
                <a:solidFill>
                  <a:srgbClr val="40A070"/>
                </a:solidFill>
                <a:latin typeface="Courier"/>
              </a:rPr>
              <a:t>2</a:t>
            </a:r>
            <a:r>
              <a:rPr dirty="0">
                <a:solidFill>
                  <a:srgbClr val="4070A0"/>
                </a:solidFill>
                <a:latin typeface="Courier"/>
              </a:rPr>
              <a:t>/</a:t>
            </a:r>
            <a:r>
              <a:rPr dirty="0">
                <a:latin typeface="Courier"/>
              </a:rPr>
              <a:t>n1_h))</a:t>
            </a:r>
            <a:br>
              <a:rPr dirty="0"/>
            </a:br>
            <a:r>
              <a:rPr dirty="0">
                <a:solidFill>
                  <a:srgbClr val="06287E"/>
                </a:solidFill>
                <a:latin typeface="Courier"/>
              </a:rPr>
              <a:t>return</a:t>
            </a:r>
            <a:r>
              <a:rPr dirty="0">
                <a:latin typeface="Courier"/>
              </a:rPr>
              <a:t>(</a:t>
            </a:r>
            <a:r>
              <a:rPr dirty="0" err="1">
                <a:solidFill>
                  <a:srgbClr val="06287E"/>
                </a:solidFill>
                <a:latin typeface="Courier"/>
              </a:rPr>
              <a:t>data.frame</a:t>
            </a:r>
            <a:r>
              <a:rPr dirty="0">
                <a:latin typeface="Courier"/>
              </a:rPr>
              <a:t>(ARR, V_ARR))</a:t>
            </a:r>
            <a:br>
              <a:rPr dirty="0"/>
            </a:br>
            <a:r>
              <a:rPr dirty="0">
                <a:latin typeface="Courier"/>
              </a:rPr>
              <a:t>}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0AC34139-DC0C-19C2-75B3-86B417ACA3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5731" y="598637"/>
            <a:ext cx="5972537" cy="19981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3260"/>
            <a:ext cx="8229600" cy="1143000"/>
          </a:xfrm>
        </p:spPr>
        <p:txBody>
          <a:bodyPr/>
          <a:lstStyle/>
          <a:p>
            <a:r>
              <a:rPr lang="en-AU" dirty="0"/>
              <a:t>Example</a:t>
            </a:r>
            <a:endParaRPr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C9CB7A-B10F-C8FF-46A1-50BE320ED7C6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1. Meta-Analysis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Caluclate ARR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434050" y="1417639"/>
            <a:ext cx="10197295" cy="4708525"/>
          </a:xfrm>
        </p:spPr>
        <p:txBody>
          <a:bodyPr>
            <a:normAutofit/>
          </a:bodyPr>
          <a:lstStyle/>
          <a:p>
            <a:pPr indent="0">
              <a:buNone/>
            </a:pPr>
            <a:r>
              <a:rPr sz="1800" i="1" dirty="0">
                <a:solidFill>
                  <a:srgbClr val="60A0B0"/>
                </a:solidFill>
                <a:latin typeface="Courier"/>
              </a:rPr>
              <a:t># Calculate the effect sizes</a:t>
            </a:r>
            <a:br>
              <a:rPr sz="1800" dirty="0"/>
            </a:br>
            <a:r>
              <a:rPr sz="1800" dirty="0" err="1">
                <a:latin typeface="Courier"/>
              </a:rPr>
              <a:t>asr_dat</a:t>
            </a:r>
            <a:r>
              <a:rPr sz="1800" dirty="0">
                <a:latin typeface="Courier"/>
              </a:rPr>
              <a:t> </a:t>
            </a:r>
            <a:r>
              <a:rPr sz="1800" dirty="0">
                <a:solidFill>
                  <a:srgbClr val="007020"/>
                </a:solidFill>
                <a:latin typeface="Courier"/>
              </a:rPr>
              <a:t>&lt;-</a:t>
            </a:r>
            <a:r>
              <a:rPr sz="1800" dirty="0">
                <a:latin typeface="Courier"/>
              </a:rPr>
              <a:t> </a:t>
            </a:r>
            <a:r>
              <a:rPr sz="1800" dirty="0" err="1">
                <a:latin typeface="Courier"/>
              </a:rPr>
              <a:t>asr_dat</a:t>
            </a:r>
            <a:r>
              <a:rPr sz="1800" dirty="0">
                <a:latin typeface="Courier"/>
              </a:rPr>
              <a:t> </a:t>
            </a:r>
            <a:r>
              <a:rPr sz="1800" dirty="0">
                <a:solidFill>
                  <a:srgbClr val="4070A0"/>
                </a:solidFill>
                <a:latin typeface="Courier"/>
              </a:rPr>
              <a:t>%&gt;%</a:t>
            </a:r>
            <a:br>
              <a:rPr sz="1800" dirty="0"/>
            </a:br>
            <a:r>
              <a:rPr sz="1800" dirty="0">
                <a:latin typeface="Courier"/>
              </a:rPr>
              <a:t>    </a:t>
            </a:r>
            <a:r>
              <a:rPr sz="1800" dirty="0">
                <a:solidFill>
                  <a:srgbClr val="06287E"/>
                </a:solidFill>
                <a:latin typeface="Courier"/>
              </a:rPr>
              <a:t>mutate</a:t>
            </a:r>
            <a:r>
              <a:rPr sz="1800" dirty="0">
                <a:latin typeface="Courier"/>
              </a:rPr>
              <a:t>(</a:t>
            </a:r>
            <a:r>
              <a:rPr sz="1800" dirty="0">
                <a:solidFill>
                  <a:srgbClr val="7D9029"/>
                </a:solidFill>
                <a:latin typeface="Courier"/>
              </a:rPr>
              <a:t>ARR =</a:t>
            </a:r>
            <a:r>
              <a:rPr sz="1800" dirty="0">
                <a:latin typeface="Courier"/>
              </a:rPr>
              <a:t> </a:t>
            </a:r>
            <a:r>
              <a:rPr sz="1800" dirty="0" err="1">
                <a:solidFill>
                  <a:srgbClr val="06287E"/>
                </a:solidFill>
                <a:latin typeface="Courier"/>
              </a:rPr>
              <a:t>arr</a:t>
            </a:r>
            <a:r>
              <a:rPr sz="1800" dirty="0">
                <a:latin typeface="Courier"/>
              </a:rPr>
              <a:t>(</a:t>
            </a:r>
            <a:r>
              <a:rPr sz="1800" dirty="0">
                <a:solidFill>
                  <a:srgbClr val="7D9029"/>
                </a:solidFill>
                <a:latin typeface="Courier"/>
              </a:rPr>
              <a:t>x1_h =</a:t>
            </a:r>
            <a:r>
              <a:rPr sz="1800" dirty="0">
                <a:latin typeface="Courier"/>
              </a:rPr>
              <a:t> </a:t>
            </a:r>
            <a:r>
              <a:rPr sz="1800" dirty="0" err="1">
                <a:latin typeface="Courier"/>
              </a:rPr>
              <a:t>mean_high</a:t>
            </a:r>
            <a:r>
              <a:rPr sz="1800" dirty="0">
                <a:latin typeface="Courier"/>
              </a:rPr>
              <a:t>, </a:t>
            </a:r>
            <a:r>
              <a:rPr lang="en-AU" sz="1800" dirty="0">
                <a:latin typeface="Courier"/>
              </a:rPr>
              <a:t>    </a:t>
            </a:r>
            <a:r>
              <a:rPr sz="1800" dirty="0">
                <a:solidFill>
                  <a:srgbClr val="7D9029"/>
                </a:solidFill>
                <a:latin typeface="Courier"/>
              </a:rPr>
              <a:t>x2_l =</a:t>
            </a:r>
            <a:r>
              <a:rPr sz="1800" dirty="0">
                <a:latin typeface="Courier"/>
              </a:rPr>
              <a:t> </a:t>
            </a:r>
            <a:r>
              <a:rPr sz="1800" dirty="0" err="1">
                <a:latin typeface="Courier"/>
              </a:rPr>
              <a:t>mean_low</a:t>
            </a:r>
            <a:r>
              <a:rPr sz="1800" dirty="0">
                <a:latin typeface="Courier"/>
              </a:rPr>
              <a:t>, </a:t>
            </a:r>
            <a:endParaRPr lang="en-AU" sz="1800" dirty="0">
              <a:latin typeface="Courier"/>
            </a:endParaRPr>
          </a:p>
          <a:p>
            <a:pPr indent="0">
              <a:buNone/>
            </a:pPr>
            <a:r>
              <a:rPr lang="en-AU" sz="1800" dirty="0">
                <a:solidFill>
                  <a:srgbClr val="7D9029"/>
                </a:solidFill>
                <a:latin typeface="Courier"/>
              </a:rPr>
              <a:t>						 </a:t>
            </a:r>
            <a:r>
              <a:rPr sz="1800" dirty="0">
                <a:solidFill>
                  <a:srgbClr val="7D9029"/>
                </a:solidFill>
                <a:latin typeface="Courier"/>
              </a:rPr>
              <a:t>t1_h =</a:t>
            </a:r>
            <a:r>
              <a:rPr sz="1800" dirty="0">
                <a:latin typeface="Courier"/>
              </a:rPr>
              <a:t> </a:t>
            </a:r>
            <a:r>
              <a:rPr sz="1800" dirty="0" err="1">
                <a:latin typeface="Courier"/>
              </a:rPr>
              <a:t>acc_temp_high</a:t>
            </a:r>
            <a:r>
              <a:rPr sz="1800" dirty="0">
                <a:latin typeface="Courier"/>
              </a:rPr>
              <a:t>, </a:t>
            </a:r>
            <a:r>
              <a:rPr sz="1800" dirty="0">
                <a:solidFill>
                  <a:srgbClr val="7D9029"/>
                </a:solidFill>
                <a:latin typeface="Courier"/>
              </a:rPr>
              <a:t>t2_l =</a:t>
            </a:r>
            <a:r>
              <a:rPr sz="1800" dirty="0">
                <a:latin typeface="Courier"/>
              </a:rPr>
              <a:t> </a:t>
            </a:r>
            <a:r>
              <a:rPr sz="1800" dirty="0" err="1">
                <a:latin typeface="Courier"/>
              </a:rPr>
              <a:t>acc_temp_low</a:t>
            </a:r>
            <a:r>
              <a:rPr sz="1800" dirty="0">
                <a:latin typeface="Courier"/>
              </a:rPr>
              <a:t>,</a:t>
            </a:r>
            <a:br>
              <a:rPr sz="1800" dirty="0"/>
            </a:br>
            <a:r>
              <a:rPr sz="1800" dirty="0">
                <a:latin typeface="Courier"/>
              </a:rPr>
              <a:t>        </a:t>
            </a:r>
            <a:r>
              <a:rPr lang="en-AU" sz="1800" dirty="0">
                <a:latin typeface="Courier"/>
              </a:rPr>
              <a:t>				</a:t>
            </a:r>
            <a:r>
              <a:rPr sz="1800" dirty="0">
                <a:solidFill>
                  <a:srgbClr val="7D9029"/>
                </a:solidFill>
                <a:latin typeface="Courier"/>
              </a:rPr>
              <a:t>sd1_h =</a:t>
            </a:r>
            <a:r>
              <a:rPr sz="1800" dirty="0">
                <a:latin typeface="Courier"/>
              </a:rPr>
              <a:t> </a:t>
            </a:r>
            <a:r>
              <a:rPr sz="1800" dirty="0" err="1">
                <a:latin typeface="Courier"/>
              </a:rPr>
              <a:t>sd_high</a:t>
            </a:r>
            <a:r>
              <a:rPr sz="1800" dirty="0">
                <a:latin typeface="Courier"/>
              </a:rPr>
              <a:t>, </a:t>
            </a:r>
            <a:r>
              <a:rPr lang="en-AU" sz="1800" dirty="0">
                <a:latin typeface="Courier"/>
              </a:rPr>
              <a:t>     </a:t>
            </a:r>
            <a:r>
              <a:rPr sz="1800" dirty="0">
                <a:solidFill>
                  <a:srgbClr val="7D9029"/>
                </a:solidFill>
                <a:latin typeface="Courier"/>
              </a:rPr>
              <a:t>sd2_l =</a:t>
            </a:r>
            <a:r>
              <a:rPr sz="1800" dirty="0">
                <a:latin typeface="Courier"/>
              </a:rPr>
              <a:t> </a:t>
            </a:r>
            <a:r>
              <a:rPr sz="1800" dirty="0" err="1">
                <a:latin typeface="Courier"/>
              </a:rPr>
              <a:t>sd_low</a:t>
            </a:r>
            <a:r>
              <a:rPr sz="1800" dirty="0">
                <a:latin typeface="Courier"/>
              </a:rPr>
              <a:t>, </a:t>
            </a:r>
            <a:endParaRPr lang="en-AU" sz="1800" dirty="0">
              <a:latin typeface="Courier"/>
            </a:endParaRPr>
          </a:p>
          <a:p>
            <a:pPr indent="0">
              <a:buNone/>
            </a:pPr>
            <a:r>
              <a:rPr lang="en-AU" sz="1800" dirty="0">
                <a:solidFill>
                  <a:srgbClr val="7D9029"/>
                </a:solidFill>
                <a:latin typeface="Courier"/>
              </a:rPr>
              <a:t>						 </a:t>
            </a:r>
            <a:r>
              <a:rPr sz="1800" dirty="0">
                <a:solidFill>
                  <a:srgbClr val="7D9029"/>
                </a:solidFill>
                <a:latin typeface="Courier"/>
              </a:rPr>
              <a:t>n1_h =</a:t>
            </a:r>
            <a:r>
              <a:rPr sz="1800" dirty="0">
                <a:latin typeface="Courier"/>
              </a:rPr>
              <a:t> </a:t>
            </a:r>
            <a:r>
              <a:rPr sz="1800" dirty="0" err="1">
                <a:latin typeface="Courier"/>
              </a:rPr>
              <a:t>n_high_adj</a:t>
            </a:r>
            <a:r>
              <a:rPr sz="1800" dirty="0">
                <a:latin typeface="Courier"/>
              </a:rPr>
              <a:t>, </a:t>
            </a:r>
            <a:r>
              <a:rPr lang="en-AU" sz="1800" dirty="0">
                <a:latin typeface="Courier"/>
              </a:rPr>
              <a:t>   </a:t>
            </a:r>
            <a:r>
              <a:rPr sz="1800" dirty="0">
                <a:solidFill>
                  <a:srgbClr val="7D9029"/>
                </a:solidFill>
                <a:latin typeface="Courier"/>
              </a:rPr>
              <a:t>n2_l =</a:t>
            </a:r>
            <a:r>
              <a:rPr sz="1800" dirty="0">
                <a:latin typeface="Courier"/>
              </a:rPr>
              <a:t> </a:t>
            </a:r>
            <a:r>
              <a:rPr sz="1800" dirty="0" err="1">
                <a:latin typeface="Courier"/>
              </a:rPr>
              <a:t>n_low_adj</a:t>
            </a:r>
            <a:r>
              <a:rPr sz="1800" dirty="0">
                <a:latin typeface="Courier"/>
              </a:rPr>
              <a:t>)[, </a:t>
            </a:r>
            <a:r>
              <a:rPr sz="1800" dirty="0">
                <a:solidFill>
                  <a:srgbClr val="40A070"/>
                </a:solidFill>
                <a:latin typeface="Courier"/>
              </a:rPr>
              <a:t>1</a:t>
            </a:r>
            <a:r>
              <a:rPr sz="1800" dirty="0">
                <a:latin typeface="Courier"/>
              </a:rPr>
              <a:t>],</a:t>
            </a:r>
            <a:br>
              <a:rPr sz="1800" dirty="0"/>
            </a:br>
            <a:r>
              <a:rPr sz="1800" dirty="0">
                <a:latin typeface="Courier"/>
              </a:rPr>
              <a:t>        </a:t>
            </a:r>
            <a:r>
              <a:rPr lang="en-AU" sz="1800" dirty="0">
                <a:latin typeface="Courier"/>
              </a:rPr>
              <a:t>  </a:t>
            </a:r>
            <a:r>
              <a:rPr sz="1800" dirty="0">
                <a:solidFill>
                  <a:srgbClr val="7D9029"/>
                </a:solidFill>
                <a:latin typeface="Courier"/>
              </a:rPr>
              <a:t>V_ARR =</a:t>
            </a:r>
            <a:r>
              <a:rPr sz="1800" dirty="0">
                <a:latin typeface="Courier"/>
              </a:rPr>
              <a:t> </a:t>
            </a:r>
            <a:r>
              <a:rPr sz="1800" dirty="0" err="1">
                <a:solidFill>
                  <a:srgbClr val="06287E"/>
                </a:solidFill>
                <a:latin typeface="Courier"/>
              </a:rPr>
              <a:t>arr</a:t>
            </a:r>
            <a:r>
              <a:rPr sz="1800" dirty="0">
                <a:latin typeface="Courier"/>
              </a:rPr>
              <a:t>(</a:t>
            </a:r>
            <a:r>
              <a:rPr sz="1800" dirty="0">
                <a:solidFill>
                  <a:srgbClr val="7D9029"/>
                </a:solidFill>
                <a:latin typeface="Courier"/>
              </a:rPr>
              <a:t>x1_h =</a:t>
            </a:r>
            <a:r>
              <a:rPr sz="1800" dirty="0">
                <a:latin typeface="Courier"/>
              </a:rPr>
              <a:t> </a:t>
            </a:r>
            <a:r>
              <a:rPr sz="1800" dirty="0" err="1">
                <a:latin typeface="Courier"/>
              </a:rPr>
              <a:t>mean_high</a:t>
            </a:r>
            <a:r>
              <a:rPr sz="1800" dirty="0">
                <a:latin typeface="Courier"/>
              </a:rPr>
              <a:t>, </a:t>
            </a:r>
            <a:r>
              <a:rPr lang="en-AU" sz="1800" dirty="0">
                <a:latin typeface="Courier"/>
              </a:rPr>
              <a:t>    </a:t>
            </a:r>
            <a:r>
              <a:rPr sz="1800" dirty="0">
                <a:solidFill>
                  <a:srgbClr val="7D9029"/>
                </a:solidFill>
                <a:latin typeface="Courier"/>
              </a:rPr>
              <a:t>x2_l =</a:t>
            </a:r>
            <a:r>
              <a:rPr sz="1800" dirty="0">
                <a:latin typeface="Courier"/>
              </a:rPr>
              <a:t> </a:t>
            </a:r>
            <a:r>
              <a:rPr sz="1800" dirty="0" err="1">
                <a:latin typeface="Courier"/>
              </a:rPr>
              <a:t>mean_low</a:t>
            </a:r>
            <a:r>
              <a:rPr sz="1800" dirty="0">
                <a:latin typeface="Courier"/>
              </a:rPr>
              <a:t>, </a:t>
            </a:r>
            <a:endParaRPr lang="en-AU" sz="1800" dirty="0">
              <a:latin typeface="Courier"/>
            </a:endParaRPr>
          </a:p>
          <a:p>
            <a:pPr indent="0">
              <a:buNone/>
            </a:pPr>
            <a:r>
              <a:rPr lang="en-AU" sz="1800" dirty="0">
                <a:solidFill>
                  <a:srgbClr val="7D9029"/>
                </a:solidFill>
                <a:latin typeface="Courier"/>
              </a:rPr>
              <a:t>						</a:t>
            </a:r>
            <a:r>
              <a:rPr sz="1800" dirty="0">
                <a:solidFill>
                  <a:srgbClr val="7D9029"/>
                </a:solidFill>
                <a:latin typeface="Courier"/>
              </a:rPr>
              <a:t>t1_h =</a:t>
            </a:r>
            <a:r>
              <a:rPr sz="1800" dirty="0">
                <a:latin typeface="Courier"/>
              </a:rPr>
              <a:t> </a:t>
            </a:r>
            <a:r>
              <a:rPr sz="1800" dirty="0" err="1">
                <a:latin typeface="Courier"/>
              </a:rPr>
              <a:t>acc_temp_high</a:t>
            </a:r>
            <a:r>
              <a:rPr sz="1800" dirty="0">
                <a:latin typeface="Courier"/>
              </a:rPr>
              <a:t>, </a:t>
            </a:r>
            <a:r>
              <a:rPr sz="1800" dirty="0">
                <a:solidFill>
                  <a:srgbClr val="7D9029"/>
                </a:solidFill>
                <a:latin typeface="Courier"/>
              </a:rPr>
              <a:t>t2_l =</a:t>
            </a:r>
            <a:r>
              <a:rPr sz="1800" dirty="0">
                <a:latin typeface="Courier"/>
              </a:rPr>
              <a:t> </a:t>
            </a:r>
            <a:r>
              <a:rPr sz="1800" dirty="0" err="1">
                <a:latin typeface="Courier"/>
              </a:rPr>
              <a:t>acc_temp_low</a:t>
            </a:r>
            <a:r>
              <a:rPr sz="1800" dirty="0">
                <a:latin typeface="Courier"/>
              </a:rPr>
              <a:t>,</a:t>
            </a:r>
            <a:br>
              <a:rPr sz="1800" dirty="0"/>
            </a:br>
            <a:r>
              <a:rPr sz="1800" dirty="0">
                <a:latin typeface="Courier"/>
              </a:rPr>
              <a:t>            </a:t>
            </a:r>
            <a:r>
              <a:rPr lang="en-AU" sz="1800" dirty="0">
                <a:latin typeface="Courier"/>
              </a:rPr>
              <a:t>		  </a:t>
            </a:r>
            <a:r>
              <a:rPr sz="1800" dirty="0">
                <a:solidFill>
                  <a:srgbClr val="7D9029"/>
                </a:solidFill>
                <a:latin typeface="Courier"/>
              </a:rPr>
              <a:t>sd1_h =</a:t>
            </a:r>
            <a:r>
              <a:rPr sz="1800" dirty="0">
                <a:latin typeface="Courier"/>
              </a:rPr>
              <a:t> </a:t>
            </a:r>
            <a:r>
              <a:rPr sz="1800" dirty="0" err="1">
                <a:latin typeface="Courier"/>
              </a:rPr>
              <a:t>sd_high</a:t>
            </a:r>
            <a:r>
              <a:rPr sz="1800" dirty="0">
                <a:latin typeface="Courier"/>
              </a:rPr>
              <a:t>, </a:t>
            </a:r>
            <a:r>
              <a:rPr lang="en-AU" sz="1800" dirty="0">
                <a:latin typeface="Courier"/>
              </a:rPr>
              <a:t>      </a:t>
            </a:r>
            <a:r>
              <a:rPr sz="1800" dirty="0">
                <a:solidFill>
                  <a:srgbClr val="7D9029"/>
                </a:solidFill>
                <a:latin typeface="Courier"/>
              </a:rPr>
              <a:t>sd2_l =</a:t>
            </a:r>
            <a:r>
              <a:rPr sz="1800" dirty="0">
                <a:latin typeface="Courier"/>
              </a:rPr>
              <a:t> </a:t>
            </a:r>
            <a:r>
              <a:rPr sz="1800" dirty="0" err="1">
                <a:latin typeface="Courier"/>
              </a:rPr>
              <a:t>sd_low</a:t>
            </a:r>
            <a:r>
              <a:rPr sz="1800" dirty="0">
                <a:latin typeface="Courier"/>
              </a:rPr>
              <a:t>, </a:t>
            </a:r>
            <a:endParaRPr lang="en-AU" sz="1800" dirty="0">
              <a:latin typeface="Courier"/>
            </a:endParaRPr>
          </a:p>
          <a:p>
            <a:pPr indent="0">
              <a:buNone/>
            </a:pPr>
            <a:r>
              <a:rPr lang="en-AU" sz="1800" dirty="0">
                <a:solidFill>
                  <a:srgbClr val="7D9029"/>
                </a:solidFill>
                <a:latin typeface="Courier"/>
              </a:rPr>
              <a:t>					</a:t>
            </a:r>
            <a:r>
              <a:rPr sz="1800" dirty="0">
                <a:solidFill>
                  <a:srgbClr val="7D9029"/>
                </a:solidFill>
                <a:latin typeface="Courier"/>
              </a:rPr>
              <a:t>n1_h =</a:t>
            </a:r>
            <a:r>
              <a:rPr sz="1800" dirty="0">
                <a:latin typeface="Courier"/>
              </a:rPr>
              <a:t> </a:t>
            </a:r>
            <a:r>
              <a:rPr sz="1800" dirty="0" err="1">
                <a:latin typeface="Courier"/>
              </a:rPr>
              <a:t>n_high_adj</a:t>
            </a:r>
            <a:r>
              <a:rPr sz="1800" dirty="0">
                <a:latin typeface="Courier"/>
              </a:rPr>
              <a:t>, </a:t>
            </a:r>
            <a:r>
              <a:rPr lang="en-AU" sz="1800" dirty="0">
                <a:latin typeface="Courier"/>
              </a:rPr>
              <a:t>    </a:t>
            </a:r>
            <a:r>
              <a:rPr sz="1800" dirty="0">
                <a:solidFill>
                  <a:srgbClr val="7D9029"/>
                </a:solidFill>
                <a:latin typeface="Courier"/>
              </a:rPr>
              <a:t>n2_l =</a:t>
            </a:r>
            <a:r>
              <a:rPr sz="1800" dirty="0">
                <a:latin typeface="Courier"/>
              </a:rPr>
              <a:t> </a:t>
            </a:r>
            <a:r>
              <a:rPr sz="1800" dirty="0" err="1">
                <a:latin typeface="Courier"/>
              </a:rPr>
              <a:t>n_low_adj</a:t>
            </a:r>
            <a:r>
              <a:rPr sz="1800" dirty="0">
                <a:latin typeface="Courier"/>
              </a:rPr>
              <a:t>)[,</a:t>
            </a:r>
            <a:r>
              <a:rPr sz="1800" dirty="0">
                <a:solidFill>
                  <a:srgbClr val="40A070"/>
                </a:solidFill>
                <a:latin typeface="Courier"/>
              </a:rPr>
              <a:t>2</a:t>
            </a:r>
            <a:r>
              <a:rPr sz="1800" dirty="0">
                <a:latin typeface="Courier"/>
              </a:rPr>
              <a:t>]) </a:t>
            </a:r>
            <a:r>
              <a:rPr sz="1800" dirty="0">
                <a:solidFill>
                  <a:srgbClr val="4070A0"/>
                </a:solidFill>
                <a:latin typeface="Courier"/>
              </a:rPr>
              <a:t>%&gt;%</a:t>
            </a:r>
            <a:br>
              <a:rPr sz="1800" dirty="0"/>
            </a:br>
            <a:r>
              <a:rPr sz="1800" dirty="0">
                <a:latin typeface="Courier"/>
              </a:rPr>
              <a:t>    </a:t>
            </a:r>
            <a:r>
              <a:rPr sz="1800" dirty="0">
                <a:solidFill>
                  <a:srgbClr val="06287E"/>
                </a:solidFill>
                <a:latin typeface="Courier"/>
              </a:rPr>
              <a:t>filter</a:t>
            </a:r>
            <a:r>
              <a:rPr sz="1800" dirty="0">
                <a:latin typeface="Courier"/>
              </a:rPr>
              <a:t>(sex </a:t>
            </a:r>
            <a:r>
              <a:rPr sz="1800" dirty="0">
                <a:solidFill>
                  <a:srgbClr val="4070A0"/>
                </a:solidFill>
                <a:latin typeface="Courier"/>
              </a:rPr>
              <a:t>==</a:t>
            </a:r>
            <a:r>
              <a:rPr sz="1800" dirty="0">
                <a:latin typeface="Courier"/>
              </a:rPr>
              <a:t> </a:t>
            </a:r>
            <a:r>
              <a:rPr sz="1800" dirty="0">
                <a:solidFill>
                  <a:srgbClr val="4070A0"/>
                </a:solidFill>
                <a:latin typeface="Courier"/>
              </a:rPr>
              <a:t>"female"</a:t>
            </a:r>
            <a:r>
              <a:rPr sz="1800" dirty="0">
                <a:latin typeface="Courier"/>
              </a:rPr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ADCC11-EE2C-7F1F-6F0A-53D906F26298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1. Meta-Analysis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1903" y="283553"/>
            <a:ext cx="4162097" cy="2123316"/>
          </a:xfrm>
        </p:spPr>
        <p:txBody>
          <a:bodyPr/>
          <a:lstStyle/>
          <a:p>
            <a:r>
              <a:rPr lang="en-AU" dirty="0"/>
              <a:t>Multilevel Meta-analytic M</a:t>
            </a:r>
            <a:r>
              <a:rPr dirty="0" err="1"/>
              <a:t>odel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27322" y="688438"/>
            <a:ext cx="8970380" cy="4708525"/>
          </a:xfrm>
        </p:spPr>
        <p:txBody>
          <a:bodyPr>
            <a:noAutofit/>
          </a:bodyPr>
          <a:lstStyle/>
          <a:p>
            <a:pPr indent="0">
              <a:buNone/>
            </a:pPr>
            <a:r>
              <a:rPr sz="1200" i="1" dirty="0">
                <a:solidFill>
                  <a:srgbClr val="60A0B0"/>
                </a:solidFill>
                <a:latin typeface="Courier"/>
              </a:rPr>
              <a:t># Multi-level meta-analytic model</a:t>
            </a:r>
            <a:br>
              <a:rPr sz="1200" dirty="0"/>
            </a:br>
            <a:r>
              <a:rPr sz="1200" dirty="0">
                <a:latin typeface="Courier"/>
              </a:rPr>
              <a:t>MLMA </a:t>
            </a:r>
            <a:r>
              <a:rPr sz="1200" dirty="0">
                <a:solidFill>
                  <a:srgbClr val="007020"/>
                </a:solidFill>
                <a:latin typeface="Courier"/>
              </a:rPr>
              <a:t>&lt;-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metafor</a:t>
            </a:r>
            <a:r>
              <a:rPr sz="1200" dirty="0">
                <a:solidFill>
                  <a:srgbClr val="4070A0"/>
                </a:solidFill>
                <a:latin typeface="Courier"/>
              </a:rPr>
              <a:t>::</a:t>
            </a:r>
            <a:r>
              <a:rPr sz="1200" dirty="0" err="1">
                <a:solidFill>
                  <a:srgbClr val="06287E"/>
                </a:solidFill>
                <a:latin typeface="Courier"/>
              </a:rPr>
              <a:t>rma.mv</a:t>
            </a:r>
            <a:r>
              <a:rPr sz="1200" dirty="0">
                <a:latin typeface="Courier"/>
              </a:rPr>
              <a:t>(</a:t>
            </a:r>
            <a:r>
              <a:rPr sz="1200" dirty="0" err="1">
                <a:solidFill>
                  <a:srgbClr val="7D9029"/>
                </a:solidFill>
                <a:latin typeface="Courier"/>
              </a:rPr>
              <a:t>yi</a:t>
            </a:r>
            <a:r>
              <a:rPr sz="1200" dirty="0">
                <a:solidFill>
                  <a:srgbClr val="7D9029"/>
                </a:solidFill>
                <a:latin typeface="Courier"/>
              </a:rPr>
              <a:t>=</a:t>
            </a:r>
            <a:r>
              <a:rPr sz="1200" dirty="0">
                <a:latin typeface="Courier"/>
              </a:rPr>
              <a:t> ARR</a:t>
            </a:r>
            <a:r>
              <a:rPr sz="1200" dirty="0">
                <a:solidFill>
                  <a:srgbClr val="4070A0"/>
                </a:solidFill>
                <a:latin typeface="Courier"/>
              </a:rPr>
              <a:t>~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A070"/>
                </a:solidFill>
                <a:latin typeface="Courier"/>
              </a:rPr>
              <a:t>1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V =</a:t>
            </a:r>
            <a:r>
              <a:rPr sz="1200" dirty="0">
                <a:latin typeface="Courier"/>
              </a:rPr>
              <a:t> V_ARR, </a:t>
            </a:r>
            <a:br>
              <a:rPr sz="1200" dirty="0"/>
            </a:br>
            <a:r>
              <a:rPr sz="1200" dirty="0">
                <a:latin typeface="Courier"/>
              </a:rPr>
              <a:t>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method=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"REML"</a:t>
            </a:r>
            <a:r>
              <a:rPr sz="1200" dirty="0">
                <a:latin typeface="Courier"/>
              </a:rPr>
              <a:t>,</a:t>
            </a:r>
            <a:br>
              <a:rPr sz="1200" dirty="0"/>
            </a:br>
            <a:r>
              <a:rPr sz="1200" dirty="0">
                <a:latin typeface="Courier"/>
              </a:rPr>
              <a:t>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random=</a:t>
            </a:r>
            <a:r>
              <a:rPr sz="1200" dirty="0">
                <a:solidFill>
                  <a:srgbClr val="06287E"/>
                </a:solidFill>
                <a:latin typeface="Courier"/>
              </a:rPr>
              <a:t>list</a:t>
            </a:r>
            <a:r>
              <a:rPr sz="1200" dirty="0">
                <a:latin typeface="Courier"/>
              </a:rPr>
              <a:t>(</a:t>
            </a:r>
            <a:r>
              <a:rPr sz="1200" dirty="0">
                <a:solidFill>
                  <a:srgbClr val="4070A0"/>
                </a:solidFill>
                <a:latin typeface="Courier"/>
              </a:rPr>
              <a:t>~</a:t>
            </a:r>
            <a:r>
              <a:rPr sz="1200" dirty="0">
                <a:solidFill>
                  <a:srgbClr val="40A070"/>
                </a:solidFill>
                <a:latin typeface="Courier"/>
              </a:rPr>
              <a:t>1</a:t>
            </a:r>
            <a:r>
              <a:rPr sz="1200" dirty="0">
                <a:solidFill>
                  <a:srgbClr val="4070A0"/>
                </a:solidFill>
                <a:latin typeface="Courier"/>
              </a:rPr>
              <a:t>|</a:t>
            </a:r>
            <a:r>
              <a:rPr sz="1200" dirty="0">
                <a:latin typeface="Courier"/>
              </a:rPr>
              <a:t>species_ID,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~</a:t>
            </a:r>
            <a:r>
              <a:rPr sz="1200" dirty="0">
                <a:solidFill>
                  <a:srgbClr val="40A070"/>
                </a:solidFill>
                <a:latin typeface="Courier"/>
              </a:rPr>
              <a:t>1</a:t>
            </a:r>
            <a:r>
              <a:rPr sz="1200" dirty="0">
                <a:solidFill>
                  <a:srgbClr val="4070A0"/>
                </a:solidFill>
                <a:latin typeface="Courier"/>
              </a:rPr>
              <a:t>|</a:t>
            </a:r>
            <a:r>
              <a:rPr sz="1200" dirty="0">
                <a:latin typeface="Courier"/>
              </a:rPr>
              <a:t>authors,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~</a:t>
            </a:r>
            <a:r>
              <a:rPr sz="1200" dirty="0">
                <a:solidFill>
                  <a:srgbClr val="40A070"/>
                </a:solidFill>
                <a:latin typeface="Courier"/>
              </a:rPr>
              <a:t>1</a:t>
            </a:r>
            <a:r>
              <a:rPr sz="1200" dirty="0">
                <a:solidFill>
                  <a:srgbClr val="4070A0"/>
                </a:solidFill>
                <a:latin typeface="Courier"/>
              </a:rPr>
              <a:t>|</a:t>
            </a:r>
            <a:r>
              <a:rPr sz="1200" dirty="0">
                <a:latin typeface="Courier"/>
              </a:rPr>
              <a:t>es_ID), </a:t>
            </a:r>
            <a:br>
              <a:rPr sz="1200" dirty="0"/>
            </a:br>
            <a:r>
              <a:rPr sz="1200" dirty="0">
                <a:latin typeface="Courier"/>
              </a:rPr>
              <a:t>                   </a:t>
            </a:r>
            <a:r>
              <a:rPr sz="1200" dirty="0" err="1">
                <a:solidFill>
                  <a:srgbClr val="7D9029"/>
                </a:solidFill>
                <a:latin typeface="Courier"/>
              </a:rPr>
              <a:t>dfs</a:t>
            </a:r>
            <a:r>
              <a:rPr sz="1200" dirty="0">
                <a:solidFill>
                  <a:srgbClr val="7D9029"/>
                </a:solidFill>
                <a:latin typeface="Courier"/>
              </a:rPr>
              <a:t> =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"contain"</a:t>
            </a:r>
            <a:r>
              <a:rPr sz="1200" dirty="0">
                <a:latin typeface="Courier"/>
              </a:rPr>
              <a:t>,</a:t>
            </a:r>
            <a:br>
              <a:rPr sz="1200" dirty="0"/>
            </a:br>
            <a:r>
              <a:rPr sz="1200" dirty="0">
                <a:latin typeface="Courier"/>
              </a:rPr>
              <a:t>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test=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"t"</a:t>
            </a:r>
            <a:r>
              <a:rPr sz="1200" dirty="0">
                <a:latin typeface="Courier"/>
              </a:rPr>
              <a:t>,</a:t>
            </a:r>
            <a:br>
              <a:rPr sz="1200" dirty="0"/>
            </a:br>
            <a:r>
              <a:rPr sz="1200" dirty="0">
                <a:latin typeface="Courier"/>
              </a:rPr>
              <a:t>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data=</a:t>
            </a:r>
            <a:r>
              <a:rPr sz="1200" dirty="0" err="1">
                <a:latin typeface="Courier"/>
              </a:rPr>
              <a:t>asr_dat</a:t>
            </a:r>
            <a:r>
              <a:rPr sz="1200" dirty="0">
                <a:latin typeface="Courier"/>
              </a:rPr>
              <a:t>)</a:t>
            </a:r>
            <a:br>
              <a:rPr sz="1200" dirty="0"/>
            </a:br>
            <a:r>
              <a:rPr sz="1200" dirty="0">
                <a:latin typeface="Courier"/>
              </a:rPr>
              <a:t>
## Multivariate Meta-Analysis Model (k = 123; method: REML)
## 
## Variance Components:
## 
##             </a:t>
            </a:r>
            <a:r>
              <a:rPr sz="1200" dirty="0" err="1">
                <a:latin typeface="Courier"/>
              </a:rPr>
              <a:t>estim</a:t>
            </a:r>
            <a:r>
              <a:rPr sz="1200" dirty="0">
                <a:latin typeface="Courier"/>
              </a:rPr>
              <a:t>    sqrt  </a:t>
            </a:r>
            <a:r>
              <a:rPr sz="1200" dirty="0" err="1">
                <a:latin typeface="Courier"/>
              </a:rPr>
              <a:t>nlvls</a:t>
            </a:r>
            <a:r>
              <a:rPr sz="1200" dirty="0">
                <a:latin typeface="Courier"/>
              </a:rPr>
              <a:t>  fixed      factor 
## sigma^2.1  0.0008  0.0280     29     no  </a:t>
            </a:r>
            <a:r>
              <a:rPr sz="1200" dirty="0" err="1">
                <a:latin typeface="Courier"/>
              </a:rPr>
              <a:t>species_ID</a:t>
            </a:r>
            <a:r>
              <a:rPr sz="1200" dirty="0">
                <a:latin typeface="Courier"/>
              </a:rPr>
              <a:t> 
## sigma^2.2  0.0154  0.1241     21     no     authors 
## sigma^2.3  0.0097  0.0987    123     no       </a:t>
            </a:r>
            <a:r>
              <a:rPr sz="1200" dirty="0" err="1">
                <a:latin typeface="Courier"/>
              </a:rPr>
              <a:t>es_ID</a:t>
            </a:r>
            <a:r>
              <a:rPr sz="1200" dirty="0">
                <a:latin typeface="Courier"/>
              </a:rPr>
              <a:t> 
## 
## Test for Heterogeneity:
## Q(</a:t>
            </a:r>
            <a:r>
              <a:rPr sz="1200" dirty="0" err="1">
                <a:latin typeface="Courier"/>
              </a:rPr>
              <a:t>df</a:t>
            </a:r>
            <a:r>
              <a:rPr sz="1200" dirty="0">
                <a:latin typeface="Courier"/>
              </a:rPr>
              <a:t> = 122) = 3941.0055, p-</a:t>
            </a:r>
            <a:r>
              <a:rPr sz="1200" dirty="0" err="1">
                <a:latin typeface="Courier"/>
              </a:rPr>
              <a:t>val</a:t>
            </a:r>
            <a:r>
              <a:rPr sz="1200" dirty="0">
                <a:latin typeface="Courier"/>
              </a:rPr>
              <a:t> &lt; .0001
## 
## Model Results:
## 
## estimate      se    </a:t>
            </a:r>
            <a:r>
              <a:rPr sz="1200" dirty="0" err="1">
                <a:latin typeface="Courier"/>
              </a:rPr>
              <a:t>tval</a:t>
            </a:r>
            <a:r>
              <a:rPr sz="1200" dirty="0">
                <a:latin typeface="Courier"/>
              </a:rPr>
              <a:t>  </a:t>
            </a:r>
            <a:r>
              <a:rPr sz="1200" dirty="0" err="1">
                <a:latin typeface="Courier"/>
              </a:rPr>
              <a:t>df</a:t>
            </a:r>
            <a:r>
              <a:rPr sz="1200" dirty="0">
                <a:latin typeface="Courier"/>
              </a:rPr>
              <a:t>    </a:t>
            </a:r>
            <a:r>
              <a:rPr sz="1200" dirty="0" err="1">
                <a:latin typeface="Courier"/>
              </a:rPr>
              <a:t>pval</a:t>
            </a:r>
            <a:r>
              <a:rPr sz="1200" dirty="0">
                <a:latin typeface="Courier"/>
              </a:rPr>
              <a:t>   </a:t>
            </a:r>
            <a:r>
              <a:rPr sz="1200" dirty="0" err="1">
                <a:latin typeface="Courier"/>
              </a:rPr>
              <a:t>ci.lb</a:t>
            </a:r>
            <a:r>
              <a:rPr sz="1200" dirty="0">
                <a:latin typeface="Courier"/>
              </a:rPr>
              <a:t>   </a:t>
            </a:r>
            <a:r>
              <a:rPr sz="1200" dirty="0" err="1">
                <a:latin typeface="Courier"/>
              </a:rPr>
              <a:t>ci.ub</a:t>
            </a:r>
            <a:r>
              <a:rPr sz="1200" dirty="0">
                <a:latin typeface="Courier"/>
              </a:rPr>
              <a:t>     ​ 
##   0.1668  0.0316  5.2857  20  &lt;.0001  0.1010  0.2327  *** 
## 
## ---
## </a:t>
            </a:r>
            <a:r>
              <a:rPr sz="1200" dirty="0" err="1">
                <a:latin typeface="Courier"/>
              </a:rPr>
              <a:t>Signif</a:t>
            </a:r>
            <a:r>
              <a:rPr sz="1200" dirty="0">
                <a:latin typeface="Courier"/>
              </a:rPr>
              <a:t>. codes:  0 '***' 0.001 '**' 0.01 '*' 0.05 '.' 0.1 ' ' 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9ABC20B-5BD4-E3EA-AF8F-55B1C576A46B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1. Meta-Analysis</a:t>
            </a:r>
          </a:p>
        </p:txBody>
      </p:sp>
    </p:spTree>
    <p:extLst>
      <p:ext uri="{BB962C8B-B14F-4D97-AF65-F5344CB8AC3E}">
        <p14:creationId xmlns:p14="http://schemas.microsoft.com/office/powerpoint/2010/main" val="12979012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27322" y="688438"/>
            <a:ext cx="8970380" cy="4708525"/>
          </a:xfrm>
        </p:spPr>
        <p:txBody>
          <a:bodyPr>
            <a:noAutofit/>
          </a:bodyPr>
          <a:lstStyle/>
          <a:p>
            <a:pPr indent="0">
              <a:buNone/>
            </a:pPr>
            <a:r>
              <a:rPr sz="1200" i="1" dirty="0">
                <a:solidFill>
                  <a:srgbClr val="60A0B0"/>
                </a:solidFill>
                <a:latin typeface="Courier"/>
              </a:rPr>
              <a:t># Multi-level meta-analytic model</a:t>
            </a:r>
            <a:br>
              <a:rPr sz="1200" dirty="0"/>
            </a:br>
            <a:r>
              <a:rPr sz="1200" dirty="0">
                <a:latin typeface="Courier"/>
              </a:rPr>
              <a:t>MLMA </a:t>
            </a:r>
            <a:r>
              <a:rPr sz="1200" dirty="0">
                <a:solidFill>
                  <a:srgbClr val="007020"/>
                </a:solidFill>
                <a:latin typeface="Courier"/>
              </a:rPr>
              <a:t>&lt;-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metafor</a:t>
            </a:r>
            <a:r>
              <a:rPr sz="1200" dirty="0">
                <a:solidFill>
                  <a:srgbClr val="4070A0"/>
                </a:solidFill>
                <a:latin typeface="Courier"/>
              </a:rPr>
              <a:t>::</a:t>
            </a:r>
            <a:r>
              <a:rPr sz="1200" dirty="0" err="1">
                <a:solidFill>
                  <a:srgbClr val="06287E"/>
                </a:solidFill>
                <a:latin typeface="Courier"/>
              </a:rPr>
              <a:t>rma.mv</a:t>
            </a:r>
            <a:r>
              <a:rPr sz="1200" dirty="0">
                <a:latin typeface="Courier"/>
              </a:rPr>
              <a:t>(</a:t>
            </a:r>
            <a:r>
              <a:rPr sz="1200" dirty="0" err="1">
                <a:solidFill>
                  <a:srgbClr val="7D9029"/>
                </a:solidFill>
                <a:latin typeface="Courier"/>
              </a:rPr>
              <a:t>yi</a:t>
            </a:r>
            <a:r>
              <a:rPr sz="1200" dirty="0">
                <a:solidFill>
                  <a:srgbClr val="7D9029"/>
                </a:solidFill>
                <a:latin typeface="Courier"/>
              </a:rPr>
              <a:t>=</a:t>
            </a:r>
            <a:r>
              <a:rPr sz="1200" dirty="0">
                <a:latin typeface="Courier"/>
              </a:rPr>
              <a:t> ARR</a:t>
            </a:r>
            <a:r>
              <a:rPr sz="1200" dirty="0">
                <a:solidFill>
                  <a:srgbClr val="4070A0"/>
                </a:solidFill>
                <a:latin typeface="Courier"/>
              </a:rPr>
              <a:t>~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A070"/>
                </a:solidFill>
                <a:latin typeface="Courier"/>
              </a:rPr>
              <a:t>1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V =</a:t>
            </a:r>
            <a:r>
              <a:rPr sz="1200" dirty="0">
                <a:latin typeface="Courier"/>
              </a:rPr>
              <a:t> V_ARR, </a:t>
            </a:r>
            <a:br>
              <a:rPr sz="1200" dirty="0"/>
            </a:br>
            <a:r>
              <a:rPr sz="1200" dirty="0">
                <a:latin typeface="Courier"/>
              </a:rPr>
              <a:t>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method=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"REML"</a:t>
            </a:r>
            <a:r>
              <a:rPr sz="1200" dirty="0">
                <a:latin typeface="Courier"/>
              </a:rPr>
              <a:t>,</a:t>
            </a:r>
            <a:br>
              <a:rPr sz="1200" dirty="0"/>
            </a:br>
            <a:r>
              <a:rPr sz="1200" dirty="0">
                <a:latin typeface="Courier"/>
              </a:rPr>
              <a:t>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random=</a:t>
            </a:r>
            <a:r>
              <a:rPr sz="1200" dirty="0">
                <a:solidFill>
                  <a:srgbClr val="06287E"/>
                </a:solidFill>
                <a:latin typeface="Courier"/>
              </a:rPr>
              <a:t>list</a:t>
            </a:r>
            <a:r>
              <a:rPr sz="1200" dirty="0">
                <a:latin typeface="Courier"/>
              </a:rPr>
              <a:t>(</a:t>
            </a:r>
            <a:r>
              <a:rPr sz="1200" dirty="0">
                <a:solidFill>
                  <a:srgbClr val="4070A0"/>
                </a:solidFill>
                <a:latin typeface="Courier"/>
              </a:rPr>
              <a:t>~</a:t>
            </a:r>
            <a:r>
              <a:rPr sz="1200" dirty="0">
                <a:solidFill>
                  <a:srgbClr val="40A070"/>
                </a:solidFill>
                <a:latin typeface="Courier"/>
              </a:rPr>
              <a:t>1</a:t>
            </a:r>
            <a:r>
              <a:rPr sz="1200" dirty="0">
                <a:solidFill>
                  <a:srgbClr val="4070A0"/>
                </a:solidFill>
                <a:latin typeface="Courier"/>
              </a:rPr>
              <a:t>|</a:t>
            </a:r>
            <a:r>
              <a:rPr sz="1200" dirty="0">
                <a:latin typeface="Courier"/>
              </a:rPr>
              <a:t>species_ID,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~</a:t>
            </a:r>
            <a:r>
              <a:rPr sz="1200" dirty="0">
                <a:solidFill>
                  <a:srgbClr val="40A070"/>
                </a:solidFill>
                <a:latin typeface="Courier"/>
              </a:rPr>
              <a:t>1</a:t>
            </a:r>
            <a:r>
              <a:rPr sz="1200" dirty="0">
                <a:solidFill>
                  <a:srgbClr val="4070A0"/>
                </a:solidFill>
                <a:latin typeface="Courier"/>
              </a:rPr>
              <a:t>|</a:t>
            </a:r>
            <a:r>
              <a:rPr sz="1200" dirty="0">
                <a:latin typeface="Courier"/>
              </a:rPr>
              <a:t>authors,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~</a:t>
            </a:r>
            <a:r>
              <a:rPr sz="1200" dirty="0">
                <a:solidFill>
                  <a:srgbClr val="40A070"/>
                </a:solidFill>
                <a:latin typeface="Courier"/>
              </a:rPr>
              <a:t>1</a:t>
            </a:r>
            <a:r>
              <a:rPr sz="1200" dirty="0">
                <a:solidFill>
                  <a:srgbClr val="4070A0"/>
                </a:solidFill>
                <a:latin typeface="Courier"/>
              </a:rPr>
              <a:t>|</a:t>
            </a:r>
            <a:r>
              <a:rPr sz="1200" dirty="0">
                <a:latin typeface="Courier"/>
              </a:rPr>
              <a:t>es_ID), </a:t>
            </a:r>
            <a:br>
              <a:rPr sz="1200" dirty="0"/>
            </a:br>
            <a:r>
              <a:rPr sz="1200" dirty="0">
                <a:latin typeface="Courier"/>
              </a:rPr>
              <a:t>                   </a:t>
            </a:r>
            <a:r>
              <a:rPr sz="1200" dirty="0" err="1">
                <a:solidFill>
                  <a:srgbClr val="7D9029"/>
                </a:solidFill>
                <a:latin typeface="Courier"/>
              </a:rPr>
              <a:t>dfs</a:t>
            </a:r>
            <a:r>
              <a:rPr sz="1200" dirty="0">
                <a:solidFill>
                  <a:srgbClr val="7D9029"/>
                </a:solidFill>
                <a:latin typeface="Courier"/>
              </a:rPr>
              <a:t> =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"contain"</a:t>
            </a:r>
            <a:r>
              <a:rPr sz="1200" dirty="0">
                <a:latin typeface="Courier"/>
              </a:rPr>
              <a:t>,</a:t>
            </a:r>
            <a:br>
              <a:rPr sz="1200" dirty="0"/>
            </a:br>
            <a:r>
              <a:rPr sz="1200" dirty="0">
                <a:latin typeface="Courier"/>
              </a:rPr>
              <a:t>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test=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"t"</a:t>
            </a:r>
            <a:r>
              <a:rPr sz="1200" dirty="0">
                <a:latin typeface="Courier"/>
              </a:rPr>
              <a:t>,</a:t>
            </a:r>
            <a:br>
              <a:rPr sz="1200" dirty="0"/>
            </a:br>
            <a:r>
              <a:rPr sz="1200" dirty="0">
                <a:latin typeface="Courier"/>
              </a:rPr>
              <a:t>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data=</a:t>
            </a:r>
            <a:r>
              <a:rPr sz="1200" dirty="0" err="1">
                <a:latin typeface="Courier"/>
              </a:rPr>
              <a:t>asr_dat</a:t>
            </a:r>
            <a:r>
              <a:rPr sz="1200" dirty="0">
                <a:latin typeface="Courier"/>
              </a:rPr>
              <a:t>)</a:t>
            </a:r>
            <a:br>
              <a:rPr sz="1200" dirty="0"/>
            </a:br>
            <a:r>
              <a:rPr sz="1200" dirty="0">
                <a:latin typeface="Courier"/>
              </a:rPr>
              <a:t>
## Multivariate Meta-Analysis Model (k = 123; method: REML)
## 
## Variance Components:
## 
##             </a:t>
            </a:r>
            <a:r>
              <a:rPr sz="1200" dirty="0" err="1">
                <a:latin typeface="Courier"/>
              </a:rPr>
              <a:t>estim</a:t>
            </a:r>
            <a:r>
              <a:rPr sz="1200" dirty="0">
                <a:latin typeface="Courier"/>
              </a:rPr>
              <a:t>    sqrt  </a:t>
            </a:r>
            <a:r>
              <a:rPr sz="1200" dirty="0" err="1">
                <a:latin typeface="Courier"/>
              </a:rPr>
              <a:t>nlvls</a:t>
            </a:r>
            <a:r>
              <a:rPr sz="1200" dirty="0">
                <a:latin typeface="Courier"/>
              </a:rPr>
              <a:t>  fixed      factor 
## sigma^2.1  0.0008  0.0280     29     no  </a:t>
            </a:r>
            <a:r>
              <a:rPr sz="1200" dirty="0" err="1">
                <a:latin typeface="Courier"/>
              </a:rPr>
              <a:t>species_ID</a:t>
            </a:r>
            <a:r>
              <a:rPr sz="1200" dirty="0">
                <a:latin typeface="Courier"/>
              </a:rPr>
              <a:t> 
## sigma^2.2  0.0154  0.1241     21     no     authors 
## sigma^2.3  0.0097  0.0987    123     no       </a:t>
            </a:r>
            <a:r>
              <a:rPr sz="1200" dirty="0" err="1">
                <a:latin typeface="Courier"/>
              </a:rPr>
              <a:t>es_ID</a:t>
            </a:r>
            <a:r>
              <a:rPr sz="1200" dirty="0">
                <a:latin typeface="Courier"/>
              </a:rPr>
              <a:t> 
## 
## Test for Heterogeneity:
## Q(</a:t>
            </a:r>
            <a:r>
              <a:rPr sz="1200" dirty="0" err="1">
                <a:latin typeface="Courier"/>
              </a:rPr>
              <a:t>df</a:t>
            </a:r>
            <a:r>
              <a:rPr sz="1200" dirty="0">
                <a:latin typeface="Courier"/>
              </a:rPr>
              <a:t> = 122) = 3941.0055, p-</a:t>
            </a:r>
            <a:r>
              <a:rPr sz="1200" dirty="0" err="1">
                <a:latin typeface="Courier"/>
              </a:rPr>
              <a:t>val</a:t>
            </a:r>
            <a:r>
              <a:rPr sz="1200" dirty="0">
                <a:latin typeface="Courier"/>
              </a:rPr>
              <a:t> &lt; .0001
## 
## Model Results:
## 
## estimate      se    </a:t>
            </a:r>
            <a:r>
              <a:rPr sz="1200" dirty="0" err="1">
                <a:latin typeface="Courier"/>
              </a:rPr>
              <a:t>tval</a:t>
            </a:r>
            <a:r>
              <a:rPr sz="1200" dirty="0">
                <a:latin typeface="Courier"/>
              </a:rPr>
              <a:t>  </a:t>
            </a:r>
            <a:r>
              <a:rPr sz="1200" dirty="0" err="1">
                <a:latin typeface="Courier"/>
              </a:rPr>
              <a:t>df</a:t>
            </a:r>
            <a:r>
              <a:rPr sz="1200" dirty="0">
                <a:latin typeface="Courier"/>
              </a:rPr>
              <a:t>    </a:t>
            </a:r>
            <a:r>
              <a:rPr sz="1200" dirty="0" err="1">
                <a:latin typeface="Courier"/>
              </a:rPr>
              <a:t>pval</a:t>
            </a:r>
            <a:r>
              <a:rPr sz="1200" dirty="0">
                <a:latin typeface="Courier"/>
              </a:rPr>
              <a:t>   </a:t>
            </a:r>
            <a:r>
              <a:rPr sz="1200" dirty="0" err="1">
                <a:latin typeface="Courier"/>
              </a:rPr>
              <a:t>ci.lb</a:t>
            </a:r>
            <a:r>
              <a:rPr sz="1200" dirty="0">
                <a:latin typeface="Courier"/>
              </a:rPr>
              <a:t>   </a:t>
            </a:r>
            <a:r>
              <a:rPr sz="1200" dirty="0" err="1">
                <a:latin typeface="Courier"/>
              </a:rPr>
              <a:t>ci.ub</a:t>
            </a:r>
            <a:r>
              <a:rPr sz="1200" dirty="0">
                <a:latin typeface="Courier"/>
              </a:rPr>
              <a:t>     ​ 
##   0.1668  0.0316  5.2857  20  &lt;.0001  0.1010  0.2327  *** 
## 
## ---
## </a:t>
            </a:r>
            <a:r>
              <a:rPr sz="1200" dirty="0" err="1">
                <a:latin typeface="Courier"/>
              </a:rPr>
              <a:t>Signif</a:t>
            </a:r>
            <a:r>
              <a:rPr sz="1200" dirty="0">
                <a:latin typeface="Courier"/>
              </a:rPr>
              <a:t>. codes:  0 '***' 0.001 '**' 0.01 '*' 0.05 '.' 0.1 ' ' 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D9B2EB-7C1A-9406-62D3-181181145C2A}"/>
              </a:ext>
            </a:extLst>
          </p:cNvPr>
          <p:cNvSpPr txBox="1"/>
          <p:nvPr/>
        </p:nvSpPr>
        <p:spPr>
          <a:xfrm>
            <a:off x="6001142" y="3769963"/>
            <a:ext cx="297469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b="1" dirty="0"/>
              <a:t>Overall meta-analytic mean as 0.167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b="1" dirty="0"/>
              <a:t>95% confidence interval of 0.101 to 0.233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AC7A09-8701-0610-35C6-9DC856348BF2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1. Meta-Analysis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2F07097-0EA5-C7CA-19A8-9630F0C492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1903" y="283553"/>
            <a:ext cx="4162097" cy="2123316"/>
          </a:xfrm>
        </p:spPr>
        <p:txBody>
          <a:bodyPr/>
          <a:lstStyle/>
          <a:p>
            <a:r>
              <a:rPr lang="en-AU" dirty="0"/>
              <a:t>Multilevel Meta-analytic M</a:t>
            </a:r>
            <a:r>
              <a:rPr dirty="0" err="1"/>
              <a:t>odel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809927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9FC758B-65D9-0A41-B369-33BA4CC266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588" y="1644292"/>
            <a:ext cx="8174598" cy="17847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D964B13-E6F6-5B49-8E47-E0AD1C2796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7071" y="3020435"/>
            <a:ext cx="5362416" cy="4085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8219BD-4171-9D4E-B27C-68CB3933F1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860" y="3890877"/>
            <a:ext cx="8178469" cy="1784708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2FC7B5CA-78F1-EE47-99E2-8CFDB64D6F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588" y="123489"/>
            <a:ext cx="8391741" cy="1325563"/>
          </a:xfrm>
        </p:spPr>
        <p:txBody>
          <a:bodyPr/>
          <a:lstStyle/>
          <a:p>
            <a:r>
              <a:rPr lang="en-US" dirty="0"/>
              <a:t>Phylogenetic meta-analysis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86EE7F1-88C5-8735-1A15-1937DE903FB7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1. Meta-Analysis</a:t>
            </a:r>
          </a:p>
        </p:txBody>
      </p:sp>
    </p:spTree>
    <p:extLst>
      <p:ext uri="{BB962C8B-B14F-4D97-AF65-F5344CB8AC3E}">
        <p14:creationId xmlns:p14="http://schemas.microsoft.com/office/powerpoint/2010/main" val="39811924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5462" y="39457"/>
            <a:ext cx="7886700" cy="1325563"/>
          </a:xfrm>
        </p:spPr>
        <p:txBody>
          <a:bodyPr/>
          <a:lstStyle/>
          <a:p>
            <a:r>
              <a:rPr lang="en-US" dirty="0"/>
              <a:t>Phylogenetic meta-analysis</a:t>
            </a:r>
          </a:p>
        </p:txBody>
      </p:sp>
      <p:sp>
        <p:nvSpPr>
          <p:cNvPr id="9" name="Rectangle 8"/>
          <p:cNvSpPr/>
          <p:nvPr/>
        </p:nvSpPr>
        <p:spPr>
          <a:xfrm>
            <a:off x="5860960" y="1803658"/>
            <a:ext cx="251120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/>
              <a:t>a</a:t>
            </a:r>
            <a:r>
              <a:rPr lang="en-US" dirty="0"/>
              <a:t> = phylogenetic effect</a:t>
            </a:r>
          </a:p>
        </p:txBody>
      </p:sp>
      <p:sp>
        <p:nvSpPr>
          <p:cNvPr id="10" name="Rectangle 9"/>
          <p:cNvSpPr/>
          <p:nvPr/>
        </p:nvSpPr>
        <p:spPr>
          <a:xfrm>
            <a:off x="206360" y="4668431"/>
            <a:ext cx="49508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A</a:t>
            </a:r>
            <a:r>
              <a:rPr lang="en-US" dirty="0"/>
              <a:t> = correlation matrix of species distances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BACD64-69E9-9141-9E0A-3F31DFBF8F84}"/>
              </a:ext>
            </a:extLst>
          </p:cNvPr>
          <p:cNvSpPr txBox="1"/>
          <p:nvPr/>
        </p:nvSpPr>
        <p:spPr>
          <a:xfrm>
            <a:off x="3939717" y="5537623"/>
            <a:ext cx="36443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case with 3 effect sizes (species)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858ECFE-2BDA-2F42-AAD2-4A74FACD0CCE}"/>
              </a:ext>
            </a:extLst>
          </p:cNvPr>
          <p:cNvSpPr/>
          <p:nvPr/>
        </p:nvSpPr>
        <p:spPr>
          <a:xfrm>
            <a:off x="919711" y="1384988"/>
            <a:ext cx="531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Phylogenetic common-effect &amp; random-effects models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478D620-1F05-3E40-BE27-815043FE876C}"/>
              </a:ext>
            </a:extLst>
          </p:cNvPr>
          <p:cNvSpPr txBox="1"/>
          <p:nvPr/>
        </p:nvSpPr>
        <p:spPr>
          <a:xfrm>
            <a:off x="5860960" y="2144711"/>
            <a:ext cx="1156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k</a:t>
            </a:r>
            <a:r>
              <a:rPr lang="en-US" baseline="30000" dirty="0"/>
              <a:t>th</a:t>
            </a:r>
            <a:r>
              <a:rPr lang="en-US" dirty="0"/>
              <a:t> species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7590FB9C-8B61-C848-96D7-3AE2F4FABD8C}"/>
                  </a:ext>
                </a:extLst>
              </p:cNvPr>
              <p:cNvSpPr/>
              <p:nvPr/>
            </p:nvSpPr>
            <p:spPr>
              <a:xfrm>
                <a:off x="0" y="1819475"/>
                <a:ext cx="4178886" cy="26974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40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𝜇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AU" sz="24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𝜇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AU" sz="24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:endParaRPr lang="en-US" sz="2400" b="1" i="1" dirty="0">
                  <a:latin typeface="Cambria Math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𝜇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[</m:t>
                          </m:r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]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[</m:t>
                          </m:r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]</m:t>
                          </m:r>
                        </m:sub>
                      </m:sSub>
                      <m:r>
                        <a:rPr lang="en-AU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b="1" i="1" dirty="0">
                  <a:latin typeface="Cambria Math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𝐚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∼</m:t>
                      </m:r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N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sz="2400" b="1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𝟎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b="1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𝐀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AU" sz="24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7590FB9C-8B61-C848-96D7-3AE2F4FABD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819475"/>
                <a:ext cx="4178886" cy="269747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598D362-CCE7-0C46-A951-15AB59DCBF0E}"/>
                  </a:ext>
                </a:extLst>
              </p:cNvPr>
              <p:cNvSpPr txBox="1"/>
              <p:nvPr/>
            </p:nvSpPr>
            <p:spPr>
              <a:xfrm>
                <a:off x="5860960" y="2494602"/>
                <a:ext cx="2670090" cy="9488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Assumption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effect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study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species</m:t>
                          </m:r>
                        </m:sub>
                      </m:sSub>
                    </m:oMath>
                  </m:oMathPara>
                </a14:m>
                <a:endParaRPr lang="en-AU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598D362-CCE7-0C46-A951-15AB59DCBF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0960" y="2494602"/>
                <a:ext cx="2670090" cy="948849"/>
              </a:xfrm>
              <a:prstGeom prst="rect">
                <a:avLst/>
              </a:prstGeom>
              <a:blipFill>
                <a:blip r:embed="rId3"/>
                <a:stretch>
                  <a:fillRect l="-1896" t="-2632" r="-18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6FDF5584-B364-E047-B963-F89AB5CA9D4B}"/>
              </a:ext>
            </a:extLst>
          </p:cNvPr>
          <p:cNvSpPr txBox="1"/>
          <p:nvPr/>
        </p:nvSpPr>
        <p:spPr>
          <a:xfrm>
            <a:off x="3774558" y="1926650"/>
            <a:ext cx="1486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Adams (2008)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119B5CF-7A9B-914D-BF88-3E997A842E1F}"/>
              </a:ext>
            </a:extLst>
          </p:cNvPr>
          <p:cNvSpPr txBox="1"/>
          <p:nvPr/>
        </p:nvSpPr>
        <p:spPr>
          <a:xfrm>
            <a:off x="3774558" y="2379005"/>
            <a:ext cx="1879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Lajeunesse</a:t>
            </a:r>
            <a:r>
              <a:rPr lang="en-US" dirty="0"/>
              <a:t> (2009)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027CF48D-FEF6-DC42-8732-EDA0C5D49F6C}"/>
                  </a:ext>
                </a:extLst>
              </p:cNvPr>
              <p:cNvSpPr/>
              <p:nvPr/>
            </p:nvSpPr>
            <p:spPr>
              <a:xfrm>
                <a:off x="631692" y="5174302"/>
                <a:ext cx="3472617" cy="11128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>
                          <a:latin typeface="Cambria Math" panose="02040503050406030204" pitchFamily="18" charset="0"/>
                        </a:rPr>
                        <m:t>𝐀</m:t>
                      </m:r>
                      <m:r>
                        <a:rPr lang="en-US" b="0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d>
                                  <m:dPr>
                                    <m:begChr m:val=""/>
                                    <m:ctrlP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r>
                                      <a:rPr lang="en-US" b="0" i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a:rPr lang="en-US" b="0" i="0">
                                            <a:latin typeface="Cambria Math" panose="02040503050406030204" pitchFamily="18" charset="0"/>
                                          </a:rPr>
                                          <m:t>1,2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d>
                                  <m:dPr>
                                    <m:begChr m:val=""/>
                                    <m:ctrlP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r>
                                      <a:rPr lang="en-US" b="0" i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a:rPr lang="en-US" b="0" i="0">
                                            <a:latin typeface="Cambria Math" panose="02040503050406030204" pitchFamily="18" charset="0"/>
                                          </a:rPr>
                                          <m:t>1,3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mr>
                            <m:mr>
                              <m:e>
                                <m:d>
                                  <m:dPr>
                                    <m:begChr m:val=""/>
                                    <m:ctrlP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r>
                                      <a:rPr lang="en-US" b="0" i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a:rPr lang="en-US" b="0" i="0">
                                            <a:latin typeface="Cambria Math" panose="02040503050406030204" pitchFamily="18" charset="0"/>
                                          </a:rPr>
                                          <m:t>2,1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r>
                                  <a:rPr lang="en-US" b="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d>
                                  <m:dPr>
                                    <m:begChr m:val=""/>
                                    <m:ctrlP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r>
                                      <a:rPr lang="en-US" b="0" i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a:rPr lang="en-US" b="0" i="0">
                                            <a:latin typeface="Cambria Math" panose="02040503050406030204" pitchFamily="18" charset="0"/>
                                          </a:rPr>
                                          <m:t>2,3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mr>
                            <m:mr>
                              <m:e>
                                <m:d>
                                  <m:dPr>
                                    <m:begChr m:val=""/>
                                    <m:ctrlP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r>
                                      <a:rPr lang="en-US" b="0" i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a:rPr lang="en-US" b="0" i="0">
                                            <a:latin typeface="Cambria Math" panose="02040503050406030204" pitchFamily="18" charset="0"/>
                                          </a:rPr>
                                          <m:t>3,1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d>
                                  <m:dPr>
                                    <m:begChr m:val=""/>
                                    <m:ctrlP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r>
                                      <a:rPr lang="en-US" b="0" i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a:rPr lang="en-US" b="0" i="0">
                                            <a:latin typeface="Cambria Math" panose="02040503050406030204" pitchFamily="18" charset="0"/>
                                          </a:rPr>
                                          <m:t>3,2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r>
                                  <a:rPr lang="en-US" b="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027CF48D-FEF6-DC42-8732-EDA0C5D49F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692" y="5174302"/>
                <a:ext cx="3472617" cy="1112805"/>
              </a:xfrm>
              <a:prstGeom prst="rect">
                <a:avLst/>
              </a:prstGeom>
              <a:blipFill>
                <a:blip r:embed="rId4"/>
                <a:stretch>
                  <a:fillRect t="-55682" r="-6545" b="-829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00855480-1132-A84A-9B42-F872ED4E935F}"/>
              </a:ext>
            </a:extLst>
          </p:cNvPr>
          <p:cNvSpPr txBox="1"/>
          <p:nvPr/>
        </p:nvSpPr>
        <p:spPr>
          <a:xfrm>
            <a:off x="337589" y="6406815"/>
            <a:ext cx="6778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f</a:t>
            </a:r>
            <a:r>
              <a:rPr lang="en-US" dirty="0"/>
              <a:t> = function; </a:t>
            </a:r>
            <a:r>
              <a:rPr lang="en-US" i="1" dirty="0"/>
              <a:t>g</a:t>
            </a:r>
            <a:r>
              <a:rPr lang="en-US" dirty="0"/>
              <a:t> = distance between the root and the common ancestor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BA9AEEE-F595-C097-75AE-19C00B0A30BF}"/>
                  </a:ext>
                </a:extLst>
              </p:cNvPr>
              <p:cNvSpPr txBox="1"/>
              <p:nvPr/>
            </p:nvSpPr>
            <p:spPr>
              <a:xfrm>
                <a:off x="4517710" y="3391556"/>
                <a:ext cx="4178886" cy="15028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Our notation assumes: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effect</m:t>
                          </m:r>
                        </m:sub>
                      </m:sSub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study</m:t>
                          </m:r>
                        </m:sub>
                      </m:sSub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species</m:t>
                          </m:r>
                        </m:sub>
                      </m:sSub>
                    </m:oMath>
                  </m:oMathPara>
                </a14:m>
                <a:endParaRPr lang="en-AU" dirty="0"/>
              </a:p>
              <a:p>
                <a:endParaRPr lang="en-US" dirty="0"/>
              </a:p>
              <a:p>
                <a:r>
                  <a:rPr lang="en-US" dirty="0"/>
                  <a:t>Hadfield &amp; Nakagawa (2010)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BA9AEEE-F595-C097-75AE-19C00B0A30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7710" y="3391556"/>
                <a:ext cx="4178886" cy="1502847"/>
              </a:xfrm>
              <a:prstGeom prst="rect">
                <a:avLst/>
              </a:prstGeom>
              <a:blipFill>
                <a:blip r:embed="rId5"/>
                <a:stretch>
                  <a:fillRect l="-1212" t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F03806BE-1FAA-2FF6-6F14-E3E81D920B25}"/>
              </a:ext>
            </a:extLst>
          </p:cNvPr>
          <p:cNvSpPr/>
          <p:nvPr/>
        </p:nvSpPr>
        <p:spPr>
          <a:xfrm>
            <a:off x="0" y="3391556"/>
            <a:ext cx="8531050" cy="338459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D703BF1-40E6-574E-F128-31060D0F4CE3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1. Meta-Analysis</a:t>
            </a:r>
          </a:p>
        </p:txBody>
      </p:sp>
    </p:spTree>
    <p:extLst>
      <p:ext uri="{BB962C8B-B14F-4D97-AF65-F5344CB8AC3E}">
        <p14:creationId xmlns:p14="http://schemas.microsoft.com/office/powerpoint/2010/main" val="27773610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5462" y="39457"/>
            <a:ext cx="7886700" cy="1325563"/>
          </a:xfrm>
        </p:spPr>
        <p:txBody>
          <a:bodyPr/>
          <a:lstStyle/>
          <a:p>
            <a:r>
              <a:rPr lang="en-US" dirty="0"/>
              <a:t>Phylogenetic meta-analysis</a:t>
            </a:r>
          </a:p>
        </p:txBody>
      </p:sp>
      <p:sp>
        <p:nvSpPr>
          <p:cNvPr id="9" name="Rectangle 8"/>
          <p:cNvSpPr/>
          <p:nvPr/>
        </p:nvSpPr>
        <p:spPr>
          <a:xfrm>
            <a:off x="5860960" y="1803658"/>
            <a:ext cx="251120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/>
              <a:t>a</a:t>
            </a:r>
            <a:r>
              <a:rPr lang="en-US" dirty="0"/>
              <a:t> = phylogenetic effect</a:t>
            </a:r>
          </a:p>
        </p:txBody>
      </p:sp>
      <p:sp>
        <p:nvSpPr>
          <p:cNvPr id="10" name="Rectangle 9"/>
          <p:cNvSpPr/>
          <p:nvPr/>
        </p:nvSpPr>
        <p:spPr>
          <a:xfrm>
            <a:off x="206360" y="4668431"/>
            <a:ext cx="49508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A</a:t>
            </a:r>
            <a:r>
              <a:rPr lang="en-US" dirty="0"/>
              <a:t> = correlation matrix of species distances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BACD64-69E9-9141-9E0A-3F31DFBF8F84}"/>
              </a:ext>
            </a:extLst>
          </p:cNvPr>
          <p:cNvSpPr txBox="1"/>
          <p:nvPr/>
        </p:nvSpPr>
        <p:spPr>
          <a:xfrm>
            <a:off x="3939717" y="5537623"/>
            <a:ext cx="36443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case with 3 effect sizes (species)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858ECFE-2BDA-2F42-AAD2-4A74FACD0CCE}"/>
              </a:ext>
            </a:extLst>
          </p:cNvPr>
          <p:cNvSpPr/>
          <p:nvPr/>
        </p:nvSpPr>
        <p:spPr>
          <a:xfrm>
            <a:off x="919711" y="1384988"/>
            <a:ext cx="531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Phylogenetic common-effect &amp; random-effects models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478D620-1F05-3E40-BE27-815043FE876C}"/>
              </a:ext>
            </a:extLst>
          </p:cNvPr>
          <p:cNvSpPr txBox="1"/>
          <p:nvPr/>
        </p:nvSpPr>
        <p:spPr>
          <a:xfrm>
            <a:off x="5860960" y="2144711"/>
            <a:ext cx="1156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k</a:t>
            </a:r>
            <a:r>
              <a:rPr lang="en-US" baseline="30000" dirty="0"/>
              <a:t>th</a:t>
            </a:r>
            <a:r>
              <a:rPr lang="en-US" dirty="0"/>
              <a:t> species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7590FB9C-8B61-C848-96D7-3AE2F4FABD8C}"/>
                  </a:ext>
                </a:extLst>
              </p:cNvPr>
              <p:cNvSpPr/>
              <p:nvPr/>
            </p:nvSpPr>
            <p:spPr>
              <a:xfrm>
                <a:off x="0" y="1819475"/>
                <a:ext cx="4178886" cy="26974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40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𝜇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AU" sz="24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𝜇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AU" sz="24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:endParaRPr lang="en-US" sz="2400" b="1" i="1" dirty="0">
                  <a:latin typeface="Cambria Math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𝜇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[</m:t>
                          </m:r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]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[</m:t>
                          </m:r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]</m:t>
                          </m:r>
                        </m:sub>
                      </m:sSub>
                      <m:r>
                        <a:rPr lang="en-AU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b="1" i="1" dirty="0">
                  <a:latin typeface="Cambria Math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𝐚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∼</m:t>
                      </m:r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N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sz="2400" b="1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𝟎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b="1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𝐀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AU" sz="24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7590FB9C-8B61-C848-96D7-3AE2F4FABD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819475"/>
                <a:ext cx="4178886" cy="269747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598D362-CCE7-0C46-A951-15AB59DCBF0E}"/>
                  </a:ext>
                </a:extLst>
              </p:cNvPr>
              <p:cNvSpPr txBox="1"/>
              <p:nvPr/>
            </p:nvSpPr>
            <p:spPr>
              <a:xfrm>
                <a:off x="5860960" y="2494602"/>
                <a:ext cx="2670090" cy="9488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Assumption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effect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study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species</m:t>
                          </m:r>
                        </m:sub>
                      </m:sSub>
                    </m:oMath>
                  </m:oMathPara>
                </a14:m>
                <a:endParaRPr lang="en-AU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598D362-CCE7-0C46-A951-15AB59DCBF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0960" y="2494602"/>
                <a:ext cx="2670090" cy="948849"/>
              </a:xfrm>
              <a:prstGeom prst="rect">
                <a:avLst/>
              </a:prstGeom>
              <a:blipFill>
                <a:blip r:embed="rId3"/>
                <a:stretch>
                  <a:fillRect l="-1896" t="-2632" r="-18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6FDF5584-B364-E047-B963-F89AB5CA9D4B}"/>
              </a:ext>
            </a:extLst>
          </p:cNvPr>
          <p:cNvSpPr txBox="1"/>
          <p:nvPr/>
        </p:nvSpPr>
        <p:spPr>
          <a:xfrm>
            <a:off x="3774558" y="1926650"/>
            <a:ext cx="1486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Adams (2008)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119B5CF-7A9B-914D-BF88-3E997A842E1F}"/>
              </a:ext>
            </a:extLst>
          </p:cNvPr>
          <p:cNvSpPr txBox="1"/>
          <p:nvPr/>
        </p:nvSpPr>
        <p:spPr>
          <a:xfrm>
            <a:off x="3774558" y="2379005"/>
            <a:ext cx="1879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Lajeunesse</a:t>
            </a:r>
            <a:r>
              <a:rPr lang="en-US" dirty="0"/>
              <a:t> (2009)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027CF48D-FEF6-DC42-8732-EDA0C5D49F6C}"/>
                  </a:ext>
                </a:extLst>
              </p:cNvPr>
              <p:cNvSpPr/>
              <p:nvPr/>
            </p:nvSpPr>
            <p:spPr>
              <a:xfrm>
                <a:off x="631692" y="5174302"/>
                <a:ext cx="3472617" cy="11128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>
                          <a:latin typeface="Cambria Math" panose="02040503050406030204" pitchFamily="18" charset="0"/>
                        </a:rPr>
                        <m:t>𝐀</m:t>
                      </m:r>
                      <m:r>
                        <a:rPr lang="en-US" b="0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d>
                                  <m:dPr>
                                    <m:begChr m:val=""/>
                                    <m:ctrlP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r>
                                      <a:rPr lang="en-US" b="0" i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a:rPr lang="en-US" b="0" i="0">
                                            <a:latin typeface="Cambria Math" panose="02040503050406030204" pitchFamily="18" charset="0"/>
                                          </a:rPr>
                                          <m:t>1,2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d>
                                  <m:dPr>
                                    <m:begChr m:val=""/>
                                    <m:ctrlP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r>
                                      <a:rPr lang="en-US" b="0" i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a:rPr lang="en-US" b="0" i="0">
                                            <a:latin typeface="Cambria Math" panose="02040503050406030204" pitchFamily="18" charset="0"/>
                                          </a:rPr>
                                          <m:t>1,3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mr>
                            <m:mr>
                              <m:e>
                                <m:d>
                                  <m:dPr>
                                    <m:begChr m:val=""/>
                                    <m:ctrlP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r>
                                      <a:rPr lang="en-US" b="0" i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a:rPr lang="en-US" b="0" i="0">
                                            <a:latin typeface="Cambria Math" panose="02040503050406030204" pitchFamily="18" charset="0"/>
                                          </a:rPr>
                                          <m:t>2,1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r>
                                  <a:rPr lang="en-US" b="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d>
                                  <m:dPr>
                                    <m:begChr m:val=""/>
                                    <m:ctrlP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r>
                                      <a:rPr lang="en-US" b="0" i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a:rPr lang="en-US" b="0" i="0">
                                            <a:latin typeface="Cambria Math" panose="02040503050406030204" pitchFamily="18" charset="0"/>
                                          </a:rPr>
                                          <m:t>2,3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mr>
                            <m:mr>
                              <m:e>
                                <m:d>
                                  <m:dPr>
                                    <m:begChr m:val=""/>
                                    <m:ctrlP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r>
                                      <a:rPr lang="en-US" b="0" i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a:rPr lang="en-US" b="0" i="0">
                                            <a:latin typeface="Cambria Math" panose="02040503050406030204" pitchFamily="18" charset="0"/>
                                          </a:rPr>
                                          <m:t>3,1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d>
                                  <m:dPr>
                                    <m:begChr m:val=""/>
                                    <m:ctrlP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r>
                                      <a:rPr lang="en-US" b="0" i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a:rPr lang="en-US" b="0" i="0">
                                            <a:latin typeface="Cambria Math" panose="02040503050406030204" pitchFamily="18" charset="0"/>
                                          </a:rPr>
                                          <m:t>3,2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r>
                                  <a:rPr lang="en-US" b="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027CF48D-FEF6-DC42-8732-EDA0C5D49F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692" y="5174302"/>
                <a:ext cx="3472617" cy="1112805"/>
              </a:xfrm>
              <a:prstGeom prst="rect">
                <a:avLst/>
              </a:prstGeom>
              <a:blipFill>
                <a:blip r:embed="rId4"/>
                <a:stretch>
                  <a:fillRect t="-55682" r="-6545" b="-829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00855480-1132-A84A-9B42-F872ED4E935F}"/>
              </a:ext>
            </a:extLst>
          </p:cNvPr>
          <p:cNvSpPr txBox="1"/>
          <p:nvPr/>
        </p:nvSpPr>
        <p:spPr>
          <a:xfrm>
            <a:off x="337589" y="6406815"/>
            <a:ext cx="6778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f</a:t>
            </a:r>
            <a:r>
              <a:rPr lang="en-US" dirty="0"/>
              <a:t> = function; </a:t>
            </a:r>
            <a:r>
              <a:rPr lang="en-US" i="1" dirty="0"/>
              <a:t>g</a:t>
            </a:r>
            <a:r>
              <a:rPr lang="en-US" dirty="0"/>
              <a:t> = distance between the root and the common ancestor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BA9AEEE-F595-C097-75AE-19C00B0A30BF}"/>
                  </a:ext>
                </a:extLst>
              </p:cNvPr>
              <p:cNvSpPr txBox="1"/>
              <p:nvPr/>
            </p:nvSpPr>
            <p:spPr>
              <a:xfrm>
                <a:off x="4517710" y="3391556"/>
                <a:ext cx="4178886" cy="15028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Our notation assumes: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effect</m:t>
                          </m:r>
                        </m:sub>
                      </m:sSub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study</m:t>
                          </m:r>
                        </m:sub>
                      </m:sSub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species</m:t>
                          </m:r>
                        </m:sub>
                      </m:sSub>
                    </m:oMath>
                  </m:oMathPara>
                </a14:m>
                <a:endParaRPr lang="en-AU" dirty="0"/>
              </a:p>
              <a:p>
                <a:endParaRPr lang="en-US" dirty="0"/>
              </a:p>
              <a:p>
                <a:r>
                  <a:rPr lang="en-US" dirty="0"/>
                  <a:t>Hadfield &amp; Nakagawa (2010)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BA9AEEE-F595-C097-75AE-19C00B0A30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7710" y="3391556"/>
                <a:ext cx="4178886" cy="1502847"/>
              </a:xfrm>
              <a:prstGeom prst="rect">
                <a:avLst/>
              </a:prstGeom>
              <a:blipFill>
                <a:blip r:embed="rId5"/>
                <a:stretch>
                  <a:fillRect l="-1212" t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F03806BE-1FAA-2FF6-6F14-E3E81D920B25}"/>
              </a:ext>
            </a:extLst>
          </p:cNvPr>
          <p:cNvSpPr/>
          <p:nvPr/>
        </p:nvSpPr>
        <p:spPr>
          <a:xfrm>
            <a:off x="0" y="4720326"/>
            <a:ext cx="8531050" cy="20558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3802C7B-AF29-6148-A5A3-09DDC3912F3E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1. Meta-Analysis</a:t>
            </a:r>
          </a:p>
        </p:txBody>
      </p:sp>
    </p:spTree>
    <p:extLst>
      <p:ext uri="{BB962C8B-B14F-4D97-AF65-F5344CB8AC3E}">
        <p14:creationId xmlns:p14="http://schemas.microsoft.com/office/powerpoint/2010/main" val="19478974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E0926-2E32-BB4C-A4EF-4DA446A7C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274638"/>
            <a:ext cx="7886701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/>
              <a:t>Three main aims of </a:t>
            </a:r>
            <a:br>
              <a:rPr lang="en-US" b="1" dirty="0"/>
            </a:br>
            <a:r>
              <a:rPr lang="en-US" b="1" dirty="0"/>
              <a:t>meta-analysis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48FE50-D8B5-5D4B-A5D3-FD3B13B903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799897"/>
            <a:ext cx="8229600" cy="4525963"/>
          </a:xfrm>
        </p:spPr>
        <p:txBody>
          <a:bodyPr>
            <a:normAutofit fontScale="85000" lnSpcReduction="20000"/>
          </a:bodyPr>
          <a:lstStyle/>
          <a:p>
            <a:pPr marL="514350" indent="-514350">
              <a:lnSpc>
                <a:spcPct val="130000"/>
              </a:lnSpc>
              <a:buFont typeface="+mj-lt"/>
              <a:buAutoNum type="arabicPeriod"/>
            </a:pPr>
            <a:r>
              <a:rPr lang="en-US" dirty="0"/>
              <a:t>Finding generality across studies on the same (similar) topics</a:t>
            </a:r>
          </a:p>
          <a:p>
            <a:pPr lvl="1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Meta-analysis</a:t>
            </a:r>
          </a:p>
          <a:p>
            <a:pPr lvl="1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Sub-group meta-analysis</a:t>
            </a:r>
          </a:p>
          <a:p>
            <a:pPr marL="514350" indent="-514350">
              <a:lnSpc>
                <a:spcPct val="130000"/>
              </a:lnSpc>
              <a:buFont typeface="+mj-lt"/>
              <a:buAutoNum type="arabicPeriod"/>
            </a:pPr>
            <a:r>
              <a:rPr lang="en-US" dirty="0"/>
              <a:t>Finding consistency (inconsistency) among studies</a:t>
            </a:r>
          </a:p>
          <a:p>
            <a:pPr lvl="1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Heterogeneity analysis</a:t>
            </a:r>
          </a:p>
          <a:p>
            <a:pPr marL="514350" indent="-514350">
              <a:lnSpc>
                <a:spcPct val="130000"/>
              </a:lnSpc>
              <a:buFont typeface="+mj-lt"/>
              <a:buAutoNum type="arabicPeriod"/>
            </a:pPr>
            <a:r>
              <a:rPr lang="en-US" dirty="0"/>
              <a:t>Explaining variation in effects</a:t>
            </a:r>
          </a:p>
          <a:p>
            <a:pPr lvl="1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Meta-regression</a:t>
            </a:r>
          </a:p>
          <a:p>
            <a:pPr lvl="1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Publication-bias tests</a:t>
            </a:r>
          </a:p>
        </p:txBody>
      </p:sp>
    </p:spTree>
    <p:extLst>
      <p:ext uri="{BB962C8B-B14F-4D97-AF65-F5344CB8AC3E}">
        <p14:creationId xmlns:p14="http://schemas.microsoft.com/office/powerpoint/2010/main" val="98715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5462" y="39457"/>
            <a:ext cx="7886700" cy="1325563"/>
          </a:xfrm>
        </p:spPr>
        <p:txBody>
          <a:bodyPr/>
          <a:lstStyle/>
          <a:p>
            <a:r>
              <a:rPr lang="en-US" dirty="0"/>
              <a:t>Phylogenetic meta-analysis</a:t>
            </a:r>
          </a:p>
        </p:txBody>
      </p:sp>
      <p:sp>
        <p:nvSpPr>
          <p:cNvPr id="9" name="Rectangle 8"/>
          <p:cNvSpPr/>
          <p:nvPr/>
        </p:nvSpPr>
        <p:spPr>
          <a:xfrm>
            <a:off x="5860960" y="1803658"/>
            <a:ext cx="251120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/>
              <a:t>a</a:t>
            </a:r>
            <a:r>
              <a:rPr lang="en-US" dirty="0"/>
              <a:t> = phylogenetic effect</a:t>
            </a:r>
          </a:p>
        </p:txBody>
      </p:sp>
      <p:sp>
        <p:nvSpPr>
          <p:cNvPr id="10" name="Rectangle 9"/>
          <p:cNvSpPr/>
          <p:nvPr/>
        </p:nvSpPr>
        <p:spPr>
          <a:xfrm>
            <a:off x="206360" y="4668431"/>
            <a:ext cx="49508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A</a:t>
            </a:r>
            <a:r>
              <a:rPr lang="en-US" dirty="0"/>
              <a:t> = correlation matrix of species distances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BACD64-69E9-9141-9E0A-3F31DFBF8F84}"/>
              </a:ext>
            </a:extLst>
          </p:cNvPr>
          <p:cNvSpPr txBox="1"/>
          <p:nvPr/>
        </p:nvSpPr>
        <p:spPr>
          <a:xfrm>
            <a:off x="3939717" y="5537623"/>
            <a:ext cx="36443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case with 3 effect sizes (species)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858ECFE-2BDA-2F42-AAD2-4A74FACD0CCE}"/>
              </a:ext>
            </a:extLst>
          </p:cNvPr>
          <p:cNvSpPr/>
          <p:nvPr/>
        </p:nvSpPr>
        <p:spPr>
          <a:xfrm>
            <a:off x="919711" y="1384988"/>
            <a:ext cx="531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Phylogenetic common-effect &amp; random-effects models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478D620-1F05-3E40-BE27-815043FE876C}"/>
              </a:ext>
            </a:extLst>
          </p:cNvPr>
          <p:cNvSpPr txBox="1"/>
          <p:nvPr/>
        </p:nvSpPr>
        <p:spPr>
          <a:xfrm>
            <a:off x="5860960" y="2144711"/>
            <a:ext cx="1156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k</a:t>
            </a:r>
            <a:r>
              <a:rPr lang="en-US" baseline="30000" dirty="0"/>
              <a:t>th</a:t>
            </a:r>
            <a:r>
              <a:rPr lang="en-US" dirty="0"/>
              <a:t> species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7590FB9C-8B61-C848-96D7-3AE2F4FABD8C}"/>
                  </a:ext>
                </a:extLst>
              </p:cNvPr>
              <p:cNvSpPr/>
              <p:nvPr/>
            </p:nvSpPr>
            <p:spPr>
              <a:xfrm>
                <a:off x="0" y="1819475"/>
                <a:ext cx="4178886" cy="26974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40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𝜇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AU" sz="24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𝜇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AU" sz="24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:endParaRPr lang="en-US" sz="2400" b="1" i="1" dirty="0">
                  <a:latin typeface="Cambria Math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𝜇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[</m:t>
                          </m:r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]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[</m:t>
                          </m:r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]</m:t>
                          </m:r>
                        </m:sub>
                      </m:sSub>
                      <m:r>
                        <a:rPr lang="en-AU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b="1" i="1" dirty="0">
                  <a:latin typeface="Cambria Math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𝐚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∼</m:t>
                      </m:r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N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sz="2400" b="1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𝟎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b="1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𝐀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AU" sz="24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7590FB9C-8B61-C848-96D7-3AE2F4FABD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819475"/>
                <a:ext cx="4178886" cy="269747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598D362-CCE7-0C46-A951-15AB59DCBF0E}"/>
                  </a:ext>
                </a:extLst>
              </p:cNvPr>
              <p:cNvSpPr txBox="1"/>
              <p:nvPr/>
            </p:nvSpPr>
            <p:spPr>
              <a:xfrm>
                <a:off x="5860960" y="2494602"/>
                <a:ext cx="2670090" cy="9488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Assumption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effect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study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species</m:t>
                          </m:r>
                        </m:sub>
                      </m:sSub>
                    </m:oMath>
                  </m:oMathPara>
                </a14:m>
                <a:endParaRPr lang="en-AU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598D362-CCE7-0C46-A951-15AB59DCBF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0960" y="2494602"/>
                <a:ext cx="2670090" cy="948849"/>
              </a:xfrm>
              <a:prstGeom prst="rect">
                <a:avLst/>
              </a:prstGeom>
              <a:blipFill>
                <a:blip r:embed="rId3"/>
                <a:stretch>
                  <a:fillRect l="-1896" t="-2632" r="-18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6FDF5584-B364-E047-B963-F89AB5CA9D4B}"/>
              </a:ext>
            </a:extLst>
          </p:cNvPr>
          <p:cNvSpPr txBox="1"/>
          <p:nvPr/>
        </p:nvSpPr>
        <p:spPr>
          <a:xfrm>
            <a:off x="3774558" y="1926650"/>
            <a:ext cx="1486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Adams (2008)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119B5CF-7A9B-914D-BF88-3E997A842E1F}"/>
              </a:ext>
            </a:extLst>
          </p:cNvPr>
          <p:cNvSpPr txBox="1"/>
          <p:nvPr/>
        </p:nvSpPr>
        <p:spPr>
          <a:xfrm>
            <a:off x="3774558" y="2379005"/>
            <a:ext cx="1879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Lajeunesse</a:t>
            </a:r>
            <a:r>
              <a:rPr lang="en-US" dirty="0"/>
              <a:t> (2009)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027CF48D-FEF6-DC42-8732-EDA0C5D49F6C}"/>
                  </a:ext>
                </a:extLst>
              </p:cNvPr>
              <p:cNvSpPr/>
              <p:nvPr/>
            </p:nvSpPr>
            <p:spPr>
              <a:xfrm>
                <a:off x="631692" y="5174302"/>
                <a:ext cx="3472617" cy="11128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>
                          <a:latin typeface="Cambria Math" panose="02040503050406030204" pitchFamily="18" charset="0"/>
                        </a:rPr>
                        <m:t>𝐀</m:t>
                      </m:r>
                      <m:r>
                        <a:rPr lang="en-US" b="0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d>
                                  <m:dPr>
                                    <m:begChr m:val=""/>
                                    <m:ctrlP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r>
                                      <a:rPr lang="en-US" b="0" i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a:rPr lang="en-US" b="0" i="0">
                                            <a:latin typeface="Cambria Math" panose="02040503050406030204" pitchFamily="18" charset="0"/>
                                          </a:rPr>
                                          <m:t>1,2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d>
                                  <m:dPr>
                                    <m:begChr m:val=""/>
                                    <m:ctrlP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r>
                                      <a:rPr lang="en-US" b="0" i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a:rPr lang="en-US" b="0" i="0">
                                            <a:latin typeface="Cambria Math" panose="02040503050406030204" pitchFamily="18" charset="0"/>
                                          </a:rPr>
                                          <m:t>1,3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mr>
                            <m:mr>
                              <m:e>
                                <m:d>
                                  <m:dPr>
                                    <m:begChr m:val=""/>
                                    <m:ctrlP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r>
                                      <a:rPr lang="en-US" b="0" i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a:rPr lang="en-US" b="0" i="0">
                                            <a:latin typeface="Cambria Math" panose="02040503050406030204" pitchFamily="18" charset="0"/>
                                          </a:rPr>
                                          <m:t>2,1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r>
                                  <a:rPr lang="en-US" b="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d>
                                  <m:dPr>
                                    <m:begChr m:val=""/>
                                    <m:ctrlP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r>
                                      <a:rPr lang="en-US" b="0" i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a:rPr lang="en-US" b="0" i="0">
                                            <a:latin typeface="Cambria Math" panose="02040503050406030204" pitchFamily="18" charset="0"/>
                                          </a:rPr>
                                          <m:t>2,3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mr>
                            <m:mr>
                              <m:e>
                                <m:d>
                                  <m:dPr>
                                    <m:begChr m:val=""/>
                                    <m:ctrlP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r>
                                      <a:rPr lang="en-US" b="0" i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a:rPr lang="en-US" b="0" i="0">
                                            <a:latin typeface="Cambria Math" panose="02040503050406030204" pitchFamily="18" charset="0"/>
                                          </a:rPr>
                                          <m:t>3,1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d>
                                  <m:dPr>
                                    <m:begChr m:val=""/>
                                    <m:ctrlP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r>
                                      <a:rPr lang="en-US" b="0" i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a:rPr lang="en-US" b="0" i="0">
                                            <a:latin typeface="Cambria Math" panose="02040503050406030204" pitchFamily="18" charset="0"/>
                                          </a:rPr>
                                          <m:t>3,2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r>
                                  <a:rPr lang="en-US" b="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027CF48D-FEF6-DC42-8732-EDA0C5D49F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692" y="5174302"/>
                <a:ext cx="3472617" cy="1112805"/>
              </a:xfrm>
              <a:prstGeom prst="rect">
                <a:avLst/>
              </a:prstGeom>
              <a:blipFill>
                <a:blip r:embed="rId4"/>
                <a:stretch>
                  <a:fillRect t="-55682" r="-6545" b="-829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00855480-1132-A84A-9B42-F872ED4E935F}"/>
              </a:ext>
            </a:extLst>
          </p:cNvPr>
          <p:cNvSpPr txBox="1"/>
          <p:nvPr/>
        </p:nvSpPr>
        <p:spPr>
          <a:xfrm>
            <a:off x="337589" y="6406815"/>
            <a:ext cx="6778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f</a:t>
            </a:r>
            <a:r>
              <a:rPr lang="en-US" dirty="0"/>
              <a:t> = function; </a:t>
            </a:r>
            <a:r>
              <a:rPr lang="en-US" i="1" dirty="0"/>
              <a:t>g</a:t>
            </a:r>
            <a:r>
              <a:rPr lang="en-US" dirty="0"/>
              <a:t> = distance between the root and the common ancestor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BA9AEEE-F595-C097-75AE-19C00B0A30BF}"/>
                  </a:ext>
                </a:extLst>
              </p:cNvPr>
              <p:cNvSpPr txBox="1"/>
              <p:nvPr/>
            </p:nvSpPr>
            <p:spPr>
              <a:xfrm>
                <a:off x="4517710" y="3391556"/>
                <a:ext cx="4178886" cy="15028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Our notation assumes: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effect</m:t>
                          </m:r>
                        </m:sub>
                      </m:sSub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study</m:t>
                          </m:r>
                        </m:sub>
                      </m:sSub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species</m:t>
                          </m:r>
                        </m:sub>
                      </m:sSub>
                    </m:oMath>
                  </m:oMathPara>
                </a14:m>
                <a:endParaRPr lang="en-AU" dirty="0"/>
              </a:p>
              <a:p>
                <a:endParaRPr lang="en-US" dirty="0"/>
              </a:p>
              <a:p>
                <a:r>
                  <a:rPr lang="en-US" dirty="0"/>
                  <a:t>Hadfield &amp; Nakagawa (2010)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BA9AEEE-F595-C097-75AE-19C00B0A30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7710" y="3391556"/>
                <a:ext cx="4178886" cy="1502847"/>
              </a:xfrm>
              <a:prstGeom prst="rect">
                <a:avLst/>
              </a:prstGeom>
              <a:blipFill>
                <a:blip r:embed="rId5"/>
                <a:stretch>
                  <a:fillRect l="-1212" t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26C5663F-BAC7-267C-2051-97F53D0D0CF8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1. Meta-Analysis</a:t>
            </a:r>
          </a:p>
        </p:txBody>
      </p:sp>
    </p:spTree>
    <p:extLst>
      <p:ext uri="{BB962C8B-B14F-4D97-AF65-F5344CB8AC3E}">
        <p14:creationId xmlns:p14="http://schemas.microsoft.com/office/powerpoint/2010/main" val="35415269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picture containing text, grass, field, outdoor&#10;&#10;Description automatically generated">
            <a:extLst>
              <a:ext uri="{FF2B5EF4-FFF2-40B4-BE49-F238E27FC236}">
                <a16:creationId xmlns:a16="http://schemas.microsoft.com/office/drawing/2014/main" id="{C026C9FE-0A88-4C9B-B205-7610B00E9D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3297182"/>
            <a:ext cx="9144000" cy="3560818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65015304-0426-4C87-BADE-40D5D321807E}"/>
              </a:ext>
            </a:extLst>
          </p:cNvPr>
          <p:cNvSpPr/>
          <p:nvPr/>
        </p:nvSpPr>
        <p:spPr>
          <a:xfrm>
            <a:off x="0" y="0"/>
            <a:ext cx="9144000" cy="5015883"/>
          </a:xfrm>
          <a:prstGeom prst="rect">
            <a:avLst/>
          </a:prstGeom>
          <a:gradFill>
            <a:gsLst>
              <a:gs pos="32000">
                <a:schemeClr val="tx1">
                  <a:lumMod val="85000"/>
                  <a:lumOff val="15000"/>
                </a:schemeClr>
              </a:gs>
              <a:gs pos="0">
                <a:schemeClr val="tx1">
                  <a:lumMod val="85000"/>
                  <a:lumOff val="15000"/>
                  <a:alpha val="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4" name="Picture 1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9EB62861-7236-4FC3-BF54-AECCB0AF2A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3959" y="1318306"/>
            <a:ext cx="6756079" cy="237926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910CCD58-F4A7-7822-2F59-1B71C0B37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091" y="68312"/>
            <a:ext cx="8686800" cy="114300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Let’s do a phylogenetic meta-analysis….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F2089B-6EE4-2287-4329-0A0609BC7AAC}"/>
              </a:ext>
            </a:extLst>
          </p:cNvPr>
          <p:cNvSpPr txBox="1"/>
          <p:nvPr/>
        </p:nvSpPr>
        <p:spPr>
          <a:xfrm>
            <a:off x="4392593" y="1284750"/>
            <a:ext cx="46182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https://daniel1noble.github.io/meta-workshop/</a:t>
            </a:r>
            <a:r>
              <a:rPr lang="en-US" dirty="0" err="1">
                <a:solidFill>
                  <a:schemeClr val="bg1"/>
                </a:solidFill>
              </a:rPr>
              <a:t>phylo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97156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BA8BEF-9D23-BB25-CBAD-CC1E9B3BC6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283145"/>
            <a:ext cx="8229600" cy="1143000"/>
          </a:xfrm>
        </p:spPr>
        <p:txBody>
          <a:bodyPr/>
          <a:lstStyle/>
          <a:p>
            <a:r>
              <a:rPr lang="en-US" dirty="0"/>
              <a:t>Phylogenetic tree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A6C3539-8ADB-A162-3530-EF12C14CBD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9788"/>
            <a:ext cx="9144000" cy="6263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7827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87685"/>
            <a:ext cx="8229600" cy="4525963"/>
          </a:xfrm>
        </p:spPr>
        <p:txBody>
          <a:bodyPr>
            <a:normAutofit fontScale="32500" lnSpcReduction="20000"/>
          </a:bodyPr>
          <a:lstStyle/>
          <a:p>
            <a:pPr indent="0">
              <a:buNone/>
            </a:pPr>
            <a:r>
              <a:rPr dirty="0" err="1">
                <a:latin typeface="Courier"/>
              </a:rPr>
              <a:t>overall_model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metafor</a:t>
            </a:r>
            <a:r>
              <a:rPr dirty="0">
                <a:solidFill>
                  <a:srgbClr val="4070A0"/>
                </a:solidFill>
                <a:latin typeface="Courier"/>
              </a:rPr>
              <a:t>::</a:t>
            </a:r>
            <a:r>
              <a:rPr dirty="0" err="1">
                <a:solidFill>
                  <a:srgbClr val="06287E"/>
                </a:solidFill>
                <a:latin typeface="Courier"/>
              </a:rPr>
              <a:t>rma.mv</a:t>
            </a:r>
            <a:r>
              <a:rPr dirty="0">
                <a:latin typeface="Courier"/>
              </a:rPr>
              <a:t>(</a:t>
            </a:r>
            <a:r>
              <a:rPr dirty="0" err="1">
                <a:solidFill>
                  <a:srgbClr val="7D9029"/>
                </a:solidFill>
                <a:latin typeface="Courier"/>
              </a:rPr>
              <a:t>yi</a:t>
            </a:r>
            <a:r>
              <a:rPr dirty="0">
                <a:solidFill>
                  <a:srgbClr val="7D9029"/>
                </a:solidFill>
                <a:latin typeface="Courier"/>
              </a:rPr>
              <a:t> =</a:t>
            </a:r>
            <a:r>
              <a:rPr dirty="0">
                <a:latin typeface="Courier"/>
              </a:rPr>
              <a:t> Zr, </a:t>
            </a:r>
            <a:r>
              <a:rPr dirty="0">
                <a:solidFill>
                  <a:srgbClr val="7D9029"/>
                </a:solidFill>
                <a:latin typeface="Courier"/>
              </a:rPr>
              <a:t>V =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V_Zr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7D9029"/>
                </a:solidFill>
                <a:latin typeface="Courier"/>
              </a:rPr>
              <a:t>mod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~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7D9029"/>
                </a:solidFill>
                <a:latin typeface="Courier"/>
              </a:rPr>
              <a:t>random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6287E"/>
                </a:solidFill>
                <a:latin typeface="Courier"/>
              </a:rPr>
              <a:t>list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70A0"/>
                </a:solidFill>
                <a:latin typeface="Courier"/>
              </a:rPr>
              <a:t>~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|</a:t>
            </a:r>
            <a:br>
              <a:rPr dirty="0"/>
            </a:br>
            <a:r>
              <a:rPr dirty="0">
                <a:latin typeface="Courier"/>
              </a:rPr>
              <a:t>    </a:t>
            </a:r>
            <a:r>
              <a:rPr dirty="0" err="1">
                <a:latin typeface="Courier"/>
              </a:rPr>
              <a:t>study_ID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70A0"/>
                </a:solidFill>
                <a:latin typeface="Courier"/>
              </a:rPr>
              <a:t>~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|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es_ID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70A0"/>
                </a:solidFill>
                <a:latin typeface="Courier"/>
              </a:rPr>
              <a:t>~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|</a:t>
            </a:r>
            <a:r>
              <a:rPr dirty="0">
                <a:latin typeface="Courier"/>
              </a:rPr>
              <a:t> species, </a:t>
            </a:r>
            <a:r>
              <a:rPr dirty="0">
                <a:solidFill>
                  <a:srgbClr val="4070A0"/>
                </a:solidFill>
                <a:latin typeface="Courier"/>
              </a:rPr>
              <a:t>~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|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species_OTL</a:t>
            </a:r>
            <a:r>
              <a:rPr dirty="0">
                <a:latin typeface="Courier"/>
              </a:rPr>
              <a:t>), </a:t>
            </a:r>
            <a:r>
              <a:rPr dirty="0">
                <a:solidFill>
                  <a:srgbClr val="7D9029"/>
                </a:solidFill>
                <a:latin typeface="Courier"/>
              </a:rPr>
              <a:t>R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6287E"/>
                </a:solidFill>
                <a:latin typeface="Courier"/>
              </a:rPr>
              <a:t>list</a:t>
            </a:r>
            <a:r>
              <a:rPr dirty="0">
                <a:latin typeface="Courier"/>
              </a:rPr>
              <a:t>(</a:t>
            </a:r>
            <a:r>
              <a:rPr dirty="0" err="1">
                <a:solidFill>
                  <a:srgbClr val="7D9029"/>
                </a:solidFill>
                <a:latin typeface="Courier"/>
              </a:rPr>
              <a:t>species_OTL</a:t>
            </a:r>
            <a:r>
              <a:rPr dirty="0">
                <a:solidFill>
                  <a:srgbClr val="7D9029"/>
                </a:solidFill>
                <a:latin typeface="Courier"/>
              </a:rPr>
              <a:t> =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phylo_cor</a:t>
            </a:r>
            <a:r>
              <a:rPr dirty="0">
                <a:latin typeface="Courier"/>
              </a:rPr>
              <a:t>),</a:t>
            </a:r>
            <a:br>
              <a:rPr dirty="0"/>
            </a:br>
            <a:r>
              <a:rPr dirty="0">
                <a:latin typeface="Courier"/>
              </a:rPr>
              <a:t>    </a:t>
            </a:r>
            <a:r>
              <a:rPr dirty="0">
                <a:solidFill>
                  <a:srgbClr val="7D9029"/>
                </a:solidFill>
                <a:latin typeface="Courier"/>
              </a:rPr>
              <a:t>method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"REML"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7D9029"/>
                </a:solidFill>
                <a:latin typeface="Courier"/>
              </a:rPr>
              <a:t>test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"t"</a:t>
            </a:r>
            <a:r>
              <a:rPr dirty="0">
                <a:latin typeface="Courier"/>
              </a:rPr>
              <a:t>, </a:t>
            </a:r>
            <a:r>
              <a:rPr dirty="0" err="1">
                <a:solidFill>
                  <a:srgbClr val="7D9029"/>
                </a:solidFill>
                <a:latin typeface="Courier"/>
              </a:rPr>
              <a:t>dfs</a:t>
            </a:r>
            <a:r>
              <a:rPr dirty="0">
                <a:solidFill>
                  <a:srgbClr val="7D9029"/>
                </a:solidFill>
                <a:latin typeface="Courier"/>
              </a:rPr>
              <a:t>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"contain"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7D9029"/>
                </a:solidFill>
                <a:latin typeface="Courier"/>
              </a:rPr>
              <a:t>data =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zr_data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%&gt;%</a:t>
            </a:r>
            <a:br>
              <a:rPr dirty="0"/>
            </a:br>
            <a:r>
              <a:rPr dirty="0">
                <a:latin typeface="Courier"/>
              </a:rPr>
              <a:t>        </a:t>
            </a:r>
            <a:r>
              <a:rPr dirty="0" err="1">
                <a:latin typeface="Courier"/>
              </a:rPr>
              <a:t>dplyr</a:t>
            </a:r>
            <a:r>
              <a:rPr dirty="0">
                <a:solidFill>
                  <a:srgbClr val="4070A0"/>
                </a:solidFill>
                <a:latin typeface="Courier"/>
              </a:rPr>
              <a:t>::</a:t>
            </a:r>
            <a:r>
              <a:rPr dirty="0">
                <a:solidFill>
                  <a:srgbClr val="06287E"/>
                </a:solidFill>
                <a:latin typeface="Courier"/>
              </a:rPr>
              <a:t>mutate</a:t>
            </a:r>
            <a:r>
              <a:rPr dirty="0">
                <a:latin typeface="Courier"/>
              </a:rPr>
              <a:t>(</a:t>
            </a:r>
            <a:r>
              <a:rPr dirty="0" err="1">
                <a:solidFill>
                  <a:srgbClr val="7D9029"/>
                </a:solidFill>
                <a:latin typeface="Courier"/>
              </a:rPr>
              <a:t>species_OTL</a:t>
            </a:r>
            <a:r>
              <a:rPr dirty="0">
                <a:solidFill>
                  <a:srgbClr val="7D9029"/>
                </a:solidFill>
                <a:latin typeface="Courier"/>
              </a:rPr>
              <a:t> =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stringr</a:t>
            </a:r>
            <a:r>
              <a:rPr dirty="0">
                <a:solidFill>
                  <a:srgbClr val="4070A0"/>
                </a:solidFill>
                <a:latin typeface="Courier"/>
              </a:rPr>
              <a:t>::</a:t>
            </a:r>
            <a:r>
              <a:rPr dirty="0" err="1">
                <a:solidFill>
                  <a:srgbClr val="06287E"/>
                </a:solidFill>
                <a:latin typeface="Courier"/>
              </a:rPr>
              <a:t>str_replace_all</a:t>
            </a:r>
            <a:r>
              <a:rPr dirty="0">
                <a:latin typeface="Courier"/>
              </a:rPr>
              <a:t>(</a:t>
            </a:r>
            <a:r>
              <a:rPr dirty="0" err="1">
                <a:latin typeface="Courier"/>
              </a:rPr>
              <a:t>species_OTL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70A0"/>
                </a:solidFill>
                <a:latin typeface="Courier"/>
              </a:rPr>
              <a:t>" "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70A0"/>
                </a:solidFill>
                <a:latin typeface="Courier"/>
              </a:rPr>
              <a:t>"_"</a:t>
            </a:r>
            <a:r>
              <a:rPr dirty="0">
                <a:latin typeface="Courier"/>
              </a:rPr>
              <a:t>)))</a:t>
            </a:r>
            <a:br>
              <a:rPr dirty="0"/>
            </a:br>
            <a:r>
              <a:rPr dirty="0">
                <a:solidFill>
                  <a:srgbClr val="06287E"/>
                </a:solidFill>
                <a:latin typeface="Courier"/>
              </a:rPr>
              <a:t>summary</a:t>
            </a:r>
            <a:r>
              <a:rPr dirty="0">
                <a:latin typeface="Courier"/>
              </a:rPr>
              <a:t>(</a:t>
            </a:r>
            <a:r>
              <a:rPr dirty="0" err="1">
                <a:latin typeface="Courier"/>
              </a:rPr>
              <a:t>overall_model</a:t>
            </a:r>
            <a:r>
              <a:rPr dirty="0">
                <a:latin typeface="Courier"/>
              </a:rPr>
              <a:t>)</a:t>
            </a:r>
          </a:p>
          <a:p>
            <a:pPr indent="0">
              <a:buNone/>
            </a:pPr>
            <a:r>
              <a:rPr dirty="0">
                <a:latin typeface="Courier"/>
              </a:rPr>
              <a:t>## 
## Multivariate Meta-Analysis Model (k = 272; method: REML)
## 
##    </a:t>
            </a:r>
            <a:r>
              <a:rPr dirty="0" err="1">
                <a:latin typeface="Courier"/>
              </a:rPr>
              <a:t>logLik</a:t>
            </a:r>
            <a:r>
              <a:rPr dirty="0">
                <a:latin typeface="Courier"/>
              </a:rPr>
              <a:t>   Deviance        AIC        BIC       </a:t>
            </a:r>
            <a:r>
              <a:rPr dirty="0" err="1">
                <a:latin typeface="Courier"/>
              </a:rPr>
              <a:t>AICc</a:t>
            </a:r>
            <a:r>
              <a:rPr dirty="0">
                <a:latin typeface="Courier"/>
              </a:rPr>
              <a:t>  ​ 
## -160.5426   321.0852   331.0852   349.0958   331.3116   
## 
## Variance Components:
## 
##             </a:t>
            </a:r>
            <a:r>
              <a:rPr dirty="0" err="1">
                <a:latin typeface="Courier"/>
              </a:rPr>
              <a:t>estim</a:t>
            </a:r>
            <a:r>
              <a:rPr dirty="0">
                <a:latin typeface="Courier"/>
              </a:rPr>
              <a:t>    sqrt  </a:t>
            </a:r>
            <a:r>
              <a:rPr dirty="0" err="1">
                <a:latin typeface="Courier"/>
              </a:rPr>
              <a:t>nlvls</a:t>
            </a:r>
            <a:r>
              <a:rPr dirty="0">
                <a:latin typeface="Courier"/>
              </a:rPr>
              <a:t>  fixed       factor    R 
## sigma^2.1  0.0016  0.0398     88     no     </a:t>
            </a:r>
            <a:r>
              <a:rPr dirty="0" err="1">
                <a:latin typeface="Courier"/>
              </a:rPr>
              <a:t>study_ID</a:t>
            </a:r>
            <a:r>
              <a:rPr dirty="0">
                <a:latin typeface="Courier"/>
              </a:rPr>
              <a:t>   no 
## sigma^2.2  0.1155  0.3399    272     no        </a:t>
            </a:r>
            <a:r>
              <a:rPr dirty="0" err="1">
                <a:latin typeface="Courier"/>
              </a:rPr>
              <a:t>es_ID</a:t>
            </a:r>
            <a:r>
              <a:rPr dirty="0">
                <a:latin typeface="Courier"/>
              </a:rPr>
              <a:t>   no 
## sigma^2.3  0.0260  0.1614     79     no      species   no 
## sigma^2.4  0.0000  0.0000     74     no  </a:t>
            </a:r>
            <a:r>
              <a:rPr dirty="0" err="1">
                <a:latin typeface="Courier"/>
              </a:rPr>
              <a:t>species_OTL</a:t>
            </a:r>
            <a:r>
              <a:rPr dirty="0">
                <a:latin typeface="Courier"/>
              </a:rPr>
              <a:t>  yes 
## 
## Test for Heterogeneity:
## Q(</a:t>
            </a:r>
            <a:r>
              <a:rPr dirty="0" err="1">
                <a:latin typeface="Courier"/>
              </a:rPr>
              <a:t>df</a:t>
            </a:r>
            <a:r>
              <a:rPr dirty="0">
                <a:latin typeface="Courier"/>
              </a:rPr>
              <a:t> = 271) = 2508.8317, p-</a:t>
            </a:r>
            <a:r>
              <a:rPr dirty="0" err="1">
                <a:latin typeface="Courier"/>
              </a:rPr>
              <a:t>val</a:t>
            </a:r>
            <a:r>
              <a:rPr dirty="0">
                <a:latin typeface="Courier"/>
              </a:rPr>
              <a:t> &lt; .0001
## 
## Model Results:
## 
## estimate      se    </a:t>
            </a:r>
            <a:r>
              <a:rPr dirty="0" err="1">
                <a:latin typeface="Courier"/>
              </a:rPr>
              <a:t>tval</a:t>
            </a:r>
            <a:r>
              <a:rPr dirty="0">
                <a:latin typeface="Courier"/>
              </a:rPr>
              <a:t>  </a:t>
            </a:r>
            <a:r>
              <a:rPr dirty="0" err="1">
                <a:latin typeface="Courier"/>
              </a:rPr>
              <a:t>df</a:t>
            </a:r>
            <a:r>
              <a:rPr dirty="0">
                <a:latin typeface="Courier"/>
              </a:rPr>
              <a:t>    </a:t>
            </a:r>
            <a:r>
              <a:rPr dirty="0" err="1">
                <a:latin typeface="Courier"/>
              </a:rPr>
              <a:t>pval</a:t>
            </a:r>
            <a:r>
              <a:rPr dirty="0">
                <a:latin typeface="Courier"/>
              </a:rPr>
              <a:t>   </a:t>
            </a:r>
            <a:r>
              <a:rPr dirty="0" err="1">
                <a:latin typeface="Courier"/>
              </a:rPr>
              <a:t>ci.lb</a:t>
            </a:r>
            <a:r>
              <a:rPr dirty="0">
                <a:latin typeface="Courier"/>
              </a:rPr>
              <a:t>   </a:t>
            </a:r>
            <a:r>
              <a:rPr dirty="0" err="1">
                <a:latin typeface="Courier"/>
              </a:rPr>
              <a:t>ci.ub</a:t>
            </a:r>
            <a:r>
              <a:rPr dirty="0">
                <a:latin typeface="Courier"/>
              </a:rPr>
              <a:t>    ​ 
##   0.0979  0.0347  2.8202  73  0.0062  0.0287  0.1671  ** 
## 
## ---
## </a:t>
            </a:r>
            <a:r>
              <a:rPr dirty="0" err="1">
                <a:latin typeface="Courier"/>
              </a:rPr>
              <a:t>Signif</a:t>
            </a:r>
            <a:r>
              <a:rPr dirty="0">
                <a:latin typeface="Courier"/>
              </a:rPr>
              <a:t>. codes:  0 '***' 0.001 '**' 0.01 '*' 0.05 '.' 0.1 ' ' 1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8D4C597-29F7-BF9D-26E2-E3E13BFA9FCB}"/>
              </a:ext>
            </a:extLst>
          </p:cNvPr>
          <p:cNvSpPr txBox="1">
            <a:spLocks/>
          </p:cNvSpPr>
          <p:nvPr/>
        </p:nvSpPr>
        <p:spPr>
          <a:xfrm>
            <a:off x="457200" y="15891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/>
              <a:t>Our phylogenetic model results…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7E4C0B-FC78-093C-752A-2B2605932F49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1. Meta-Analysis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87685"/>
            <a:ext cx="8229600" cy="4525963"/>
          </a:xfrm>
        </p:spPr>
        <p:txBody>
          <a:bodyPr>
            <a:normAutofit fontScale="32500" lnSpcReduction="20000"/>
          </a:bodyPr>
          <a:lstStyle/>
          <a:p>
            <a:pPr indent="0">
              <a:buNone/>
            </a:pPr>
            <a:r>
              <a:rPr dirty="0" err="1">
                <a:latin typeface="Courier"/>
              </a:rPr>
              <a:t>overall_model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metafor</a:t>
            </a:r>
            <a:r>
              <a:rPr dirty="0">
                <a:solidFill>
                  <a:srgbClr val="4070A0"/>
                </a:solidFill>
                <a:latin typeface="Courier"/>
              </a:rPr>
              <a:t>::</a:t>
            </a:r>
            <a:r>
              <a:rPr dirty="0" err="1">
                <a:solidFill>
                  <a:srgbClr val="06287E"/>
                </a:solidFill>
                <a:latin typeface="Courier"/>
              </a:rPr>
              <a:t>rma.mv</a:t>
            </a:r>
            <a:r>
              <a:rPr dirty="0">
                <a:latin typeface="Courier"/>
              </a:rPr>
              <a:t>(</a:t>
            </a:r>
            <a:r>
              <a:rPr dirty="0" err="1">
                <a:solidFill>
                  <a:srgbClr val="7D9029"/>
                </a:solidFill>
                <a:latin typeface="Courier"/>
              </a:rPr>
              <a:t>yi</a:t>
            </a:r>
            <a:r>
              <a:rPr dirty="0">
                <a:solidFill>
                  <a:srgbClr val="7D9029"/>
                </a:solidFill>
                <a:latin typeface="Courier"/>
              </a:rPr>
              <a:t> =</a:t>
            </a:r>
            <a:r>
              <a:rPr dirty="0">
                <a:latin typeface="Courier"/>
              </a:rPr>
              <a:t> Zr, </a:t>
            </a:r>
            <a:r>
              <a:rPr dirty="0">
                <a:solidFill>
                  <a:srgbClr val="7D9029"/>
                </a:solidFill>
                <a:latin typeface="Courier"/>
              </a:rPr>
              <a:t>V =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V_Zr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7D9029"/>
                </a:solidFill>
                <a:latin typeface="Courier"/>
              </a:rPr>
              <a:t>mod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~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7D9029"/>
                </a:solidFill>
                <a:latin typeface="Courier"/>
              </a:rPr>
              <a:t>random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6287E"/>
                </a:solidFill>
                <a:latin typeface="Courier"/>
              </a:rPr>
              <a:t>list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70A0"/>
                </a:solidFill>
                <a:latin typeface="Courier"/>
              </a:rPr>
              <a:t>~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|</a:t>
            </a:r>
            <a:br>
              <a:rPr dirty="0"/>
            </a:br>
            <a:r>
              <a:rPr dirty="0">
                <a:latin typeface="Courier"/>
              </a:rPr>
              <a:t>    </a:t>
            </a:r>
            <a:r>
              <a:rPr dirty="0" err="1">
                <a:latin typeface="Courier"/>
              </a:rPr>
              <a:t>study_ID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70A0"/>
                </a:solidFill>
                <a:latin typeface="Courier"/>
              </a:rPr>
              <a:t>~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|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es_ID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70A0"/>
                </a:solidFill>
                <a:latin typeface="Courier"/>
              </a:rPr>
              <a:t>~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|</a:t>
            </a:r>
            <a:r>
              <a:rPr dirty="0">
                <a:latin typeface="Courier"/>
              </a:rPr>
              <a:t> species, </a:t>
            </a:r>
            <a:r>
              <a:rPr dirty="0">
                <a:solidFill>
                  <a:srgbClr val="4070A0"/>
                </a:solidFill>
                <a:latin typeface="Courier"/>
              </a:rPr>
              <a:t>~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|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species_OTL</a:t>
            </a:r>
            <a:r>
              <a:rPr dirty="0">
                <a:latin typeface="Courier"/>
              </a:rPr>
              <a:t>), </a:t>
            </a:r>
            <a:r>
              <a:rPr dirty="0">
                <a:solidFill>
                  <a:srgbClr val="7D9029"/>
                </a:solidFill>
                <a:latin typeface="Courier"/>
              </a:rPr>
              <a:t>R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6287E"/>
                </a:solidFill>
                <a:latin typeface="Courier"/>
              </a:rPr>
              <a:t>list</a:t>
            </a:r>
            <a:r>
              <a:rPr dirty="0">
                <a:latin typeface="Courier"/>
              </a:rPr>
              <a:t>(</a:t>
            </a:r>
            <a:r>
              <a:rPr dirty="0" err="1">
                <a:solidFill>
                  <a:srgbClr val="7D9029"/>
                </a:solidFill>
                <a:latin typeface="Courier"/>
              </a:rPr>
              <a:t>species_OTL</a:t>
            </a:r>
            <a:r>
              <a:rPr dirty="0">
                <a:solidFill>
                  <a:srgbClr val="7D9029"/>
                </a:solidFill>
                <a:latin typeface="Courier"/>
              </a:rPr>
              <a:t> =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phylo_cor</a:t>
            </a:r>
            <a:r>
              <a:rPr dirty="0">
                <a:latin typeface="Courier"/>
              </a:rPr>
              <a:t>),</a:t>
            </a:r>
            <a:br>
              <a:rPr dirty="0"/>
            </a:br>
            <a:r>
              <a:rPr dirty="0">
                <a:latin typeface="Courier"/>
              </a:rPr>
              <a:t>    </a:t>
            </a:r>
            <a:r>
              <a:rPr dirty="0">
                <a:solidFill>
                  <a:srgbClr val="7D9029"/>
                </a:solidFill>
                <a:latin typeface="Courier"/>
              </a:rPr>
              <a:t>method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"REML"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7D9029"/>
                </a:solidFill>
                <a:latin typeface="Courier"/>
              </a:rPr>
              <a:t>test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"t"</a:t>
            </a:r>
            <a:r>
              <a:rPr dirty="0">
                <a:latin typeface="Courier"/>
              </a:rPr>
              <a:t>, </a:t>
            </a:r>
            <a:r>
              <a:rPr dirty="0" err="1">
                <a:solidFill>
                  <a:srgbClr val="7D9029"/>
                </a:solidFill>
                <a:latin typeface="Courier"/>
              </a:rPr>
              <a:t>dfs</a:t>
            </a:r>
            <a:r>
              <a:rPr dirty="0">
                <a:solidFill>
                  <a:srgbClr val="7D9029"/>
                </a:solidFill>
                <a:latin typeface="Courier"/>
              </a:rPr>
              <a:t>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"contain"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7D9029"/>
                </a:solidFill>
                <a:latin typeface="Courier"/>
              </a:rPr>
              <a:t>data =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zr_data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%&gt;%</a:t>
            </a:r>
            <a:br>
              <a:rPr dirty="0"/>
            </a:br>
            <a:r>
              <a:rPr dirty="0">
                <a:latin typeface="Courier"/>
              </a:rPr>
              <a:t>        </a:t>
            </a:r>
            <a:r>
              <a:rPr dirty="0" err="1">
                <a:latin typeface="Courier"/>
              </a:rPr>
              <a:t>dplyr</a:t>
            </a:r>
            <a:r>
              <a:rPr dirty="0">
                <a:solidFill>
                  <a:srgbClr val="4070A0"/>
                </a:solidFill>
                <a:latin typeface="Courier"/>
              </a:rPr>
              <a:t>::</a:t>
            </a:r>
            <a:r>
              <a:rPr dirty="0">
                <a:solidFill>
                  <a:srgbClr val="06287E"/>
                </a:solidFill>
                <a:latin typeface="Courier"/>
              </a:rPr>
              <a:t>mutate</a:t>
            </a:r>
            <a:r>
              <a:rPr dirty="0">
                <a:latin typeface="Courier"/>
              </a:rPr>
              <a:t>(</a:t>
            </a:r>
            <a:r>
              <a:rPr dirty="0" err="1">
                <a:solidFill>
                  <a:srgbClr val="7D9029"/>
                </a:solidFill>
                <a:latin typeface="Courier"/>
              </a:rPr>
              <a:t>species_OTL</a:t>
            </a:r>
            <a:r>
              <a:rPr dirty="0">
                <a:solidFill>
                  <a:srgbClr val="7D9029"/>
                </a:solidFill>
                <a:latin typeface="Courier"/>
              </a:rPr>
              <a:t> =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stringr</a:t>
            </a:r>
            <a:r>
              <a:rPr dirty="0">
                <a:solidFill>
                  <a:srgbClr val="4070A0"/>
                </a:solidFill>
                <a:latin typeface="Courier"/>
              </a:rPr>
              <a:t>::</a:t>
            </a:r>
            <a:r>
              <a:rPr dirty="0" err="1">
                <a:solidFill>
                  <a:srgbClr val="06287E"/>
                </a:solidFill>
                <a:latin typeface="Courier"/>
              </a:rPr>
              <a:t>str_replace_all</a:t>
            </a:r>
            <a:r>
              <a:rPr dirty="0">
                <a:latin typeface="Courier"/>
              </a:rPr>
              <a:t>(</a:t>
            </a:r>
            <a:r>
              <a:rPr dirty="0" err="1">
                <a:latin typeface="Courier"/>
              </a:rPr>
              <a:t>species_OTL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70A0"/>
                </a:solidFill>
                <a:latin typeface="Courier"/>
              </a:rPr>
              <a:t>" "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70A0"/>
                </a:solidFill>
                <a:latin typeface="Courier"/>
              </a:rPr>
              <a:t>"_"</a:t>
            </a:r>
            <a:r>
              <a:rPr dirty="0">
                <a:latin typeface="Courier"/>
              </a:rPr>
              <a:t>)))</a:t>
            </a:r>
            <a:br>
              <a:rPr dirty="0"/>
            </a:br>
            <a:r>
              <a:rPr dirty="0">
                <a:solidFill>
                  <a:srgbClr val="06287E"/>
                </a:solidFill>
                <a:latin typeface="Courier"/>
              </a:rPr>
              <a:t>summary</a:t>
            </a:r>
            <a:r>
              <a:rPr dirty="0">
                <a:latin typeface="Courier"/>
              </a:rPr>
              <a:t>(</a:t>
            </a:r>
            <a:r>
              <a:rPr dirty="0" err="1">
                <a:latin typeface="Courier"/>
              </a:rPr>
              <a:t>overall_model</a:t>
            </a:r>
            <a:r>
              <a:rPr dirty="0">
                <a:latin typeface="Courier"/>
              </a:rPr>
              <a:t>)</a:t>
            </a:r>
          </a:p>
          <a:p>
            <a:pPr indent="0">
              <a:buNone/>
            </a:pPr>
            <a:r>
              <a:rPr dirty="0">
                <a:latin typeface="Courier"/>
              </a:rPr>
              <a:t>## 
## Multivariate Meta-Analysis Model (k = 272; method: REML)
## 
##    </a:t>
            </a:r>
            <a:r>
              <a:rPr dirty="0" err="1">
                <a:latin typeface="Courier"/>
              </a:rPr>
              <a:t>logLik</a:t>
            </a:r>
            <a:r>
              <a:rPr dirty="0">
                <a:latin typeface="Courier"/>
              </a:rPr>
              <a:t>   Deviance        AIC        BIC       </a:t>
            </a:r>
            <a:r>
              <a:rPr dirty="0" err="1">
                <a:latin typeface="Courier"/>
              </a:rPr>
              <a:t>AICc</a:t>
            </a:r>
            <a:r>
              <a:rPr dirty="0">
                <a:latin typeface="Courier"/>
              </a:rPr>
              <a:t>  ​ 
## -160.5426   321.0852   331.0852   349.0958   331.3116   
## 
## Variance Components:
## 
##             </a:t>
            </a:r>
            <a:r>
              <a:rPr dirty="0" err="1">
                <a:latin typeface="Courier"/>
              </a:rPr>
              <a:t>estim</a:t>
            </a:r>
            <a:r>
              <a:rPr dirty="0">
                <a:latin typeface="Courier"/>
              </a:rPr>
              <a:t>    sqrt  </a:t>
            </a:r>
            <a:r>
              <a:rPr dirty="0" err="1">
                <a:latin typeface="Courier"/>
              </a:rPr>
              <a:t>nlvls</a:t>
            </a:r>
            <a:r>
              <a:rPr dirty="0">
                <a:latin typeface="Courier"/>
              </a:rPr>
              <a:t>  fixed       factor    R 
## sigma^2.1  0.0016  0.0398     88     no     </a:t>
            </a:r>
            <a:r>
              <a:rPr dirty="0" err="1">
                <a:latin typeface="Courier"/>
              </a:rPr>
              <a:t>study_ID</a:t>
            </a:r>
            <a:r>
              <a:rPr dirty="0">
                <a:latin typeface="Courier"/>
              </a:rPr>
              <a:t>   no 
## sigma^2.2  0.1155  0.3399    272     no        </a:t>
            </a:r>
            <a:r>
              <a:rPr dirty="0" err="1">
                <a:latin typeface="Courier"/>
              </a:rPr>
              <a:t>es_ID</a:t>
            </a:r>
            <a:r>
              <a:rPr dirty="0">
                <a:latin typeface="Courier"/>
              </a:rPr>
              <a:t>   no 
## sigma^2.3  0.0260  0.1614     79     no      species   no 
## sigma^2.4  0.0000  0.0000     74     no  </a:t>
            </a:r>
            <a:r>
              <a:rPr dirty="0" err="1">
                <a:latin typeface="Courier"/>
              </a:rPr>
              <a:t>species_OTL</a:t>
            </a:r>
            <a:r>
              <a:rPr dirty="0">
                <a:latin typeface="Courier"/>
              </a:rPr>
              <a:t>  yes 
## 
## Test for Heterogeneity:
## Q(</a:t>
            </a:r>
            <a:r>
              <a:rPr dirty="0" err="1">
                <a:latin typeface="Courier"/>
              </a:rPr>
              <a:t>df</a:t>
            </a:r>
            <a:r>
              <a:rPr dirty="0">
                <a:latin typeface="Courier"/>
              </a:rPr>
              <a:t> = 271) = 2508.8317, p-</a:t>
            </a:r>
            <a:r>
              <a:rPr dirty="0" err="1">
                <a:latin typeface="Courier"/>
              </a:rPr>
              <a:t>val</a:t>
            </a:r>
            <a:r>
              <a:rPr dirty="0">
                <a:latin typeface="Courier"/>
              </a:rPr>
              <a:t> &lt; .0001
## 
## Model Results:
## 
## estimate      se    </a:t>
            </a:r>
            <a:r>
              <a:rPr dirty="0" err="1">
                <a:latin typeface="Courier"/>
              </a:rPr>
              <a:t>tval</a:t>
            </a:r>
            <a:r>
              <a:rPr dirty="0">
                <a:latin typeface="Courier"/>
              </a:rPr>
              <a:t>  </a:t>
            </a:r>
            <a:r>
              <a:rPr dirty="0" err="1">
                <a:latin typeface="Courier"/>
              </a:rPr>
              <a:t>df</a:t>
            </a:r>
            <a:r>
              <a:rPr dirty="0">
                <a:latin typeface="Courier"/>
              </a:rPr>
              <a:t>    </a:t>
            </a:r>
            <a:r>
              <a:rPr dirty="0" err="1">
                <a:latin typeface="Courier"/>
              </a:rPr>
              <a:t>pval</a:t>
            </a:r>
            <a:r>
              <a:rPr dirty="0">
                <a:latin typeface="Courier"/>
              </a:rPr>
              <a:t>   </a:t>
            </a:r>
            <a:r>
              <a:rPr dirty="0" err="1">
                <a:latin typeface="Courier"/>
              </a:rPr>
              <a:t>ci.lb</a:t>
            </a:r>
            <a:r>
              <a:rPr dirty="0">
                <a:latin typeface="Courier"/>
              </a:rPr>
              <a:t>   </a:t>
            </a:r>
            <a:r>
              <a:rPr dirty="0" err="1">
                <a:latin typeface="Courier"/>
              </a:rPr>
              <a:t>ci.ub</a:t>
            </a:r>
            <a:r>
              <a:rPr dirty="0">
                <a:latin typeface="Courier"/>
              </a:rPr>
              <a:t>    ​ 
##   0.0979  0.0347  2.8202  73  0.0062  0.0287  0.1671  ** 
## 
## ---
## </a:t>
            </a:r>
            <a:r>
              <a:rPr dirty="0" err="1">
                <a:latin typeface="Courier"/>
              </a:rPr>
              <a:t>Signif</a:t>
            </a:r>
            <a:r>
              <a:rPr dirty="0">
                <a:latin typeface="Courier"/>
              </a:rPr>
              <a:t>. codes:  0 '***' 0.001 '**' 0.01 '*' 0.05 '.' 0.1 ' ' 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22C09C-7A09-89B3-595A-A6135E9829E7}"/>
              </a:ext>
            </a:extLst>
          </p:cNvPr>
          <p:cNvSpPr txBox="1"/>
          <p:nvPr/>
        </p:nvSpPr>
        <p:spPr>
          <a:xfrm>
            <a:off x="457200" y="5813648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What does this model tell us about how important evolutionary history among species is in explaining variation in the relationship between physiology and dispersal?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EE9721-E8A8-E93D-CD4A-9107C4FE88E0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1. Meta-Analysis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C14320A-D206-CEDA-4AD2-9A1AFC230AB1}"/>
              </a:ext>
            </a:extLst>
          </p:cNvPr>
          <p:cNvSpPr txBox="1">
            <a:spLocks/>
          </p:cNvSpPr>
          <p:nvPr/>
        </p:nvSpPr>
        <p:spPr>
          <a:xfrm>
            <a:off x="457200" y="15891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/>
              <a:t>Our phylogenetic model results…</a:t>
            </a:r>
          </a:p>
        </p:txBody>
      </p:sp>
    </p:spTree>
    <p:extLst>
      <p:ext uri="{BB962C8B-B14F-4D97-AF65-F5344CB8AC3E}">
        <p14:creationId xmlns:p14="http://schemas.microsoft.com/office/powerpoint/2010/main" val="921008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87685"/>
            <a:ext cx="8229600" cy="4525963"/>
          </a:xfrm>
        </p:spPr>
        <p:txBody>
          <a:bodyPr>
            <a:normAutofit fontScale="32500" lnSpcReduction="20000"/>
          </a:bodyPr>
          <a:lstStyle/>
          <a:p>
            <a:pPr indent="0">
              <a:buNone/>
            </a:pPr>
            <a:r>
              <a:rPr dirty="0" err="1">
                <a:latin typeface="Courier"/>
              </a:rPr>
              <a:t>overall_model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metafor</a:t>
            </a:r>
            <a:r>
              <a:rPr dirty="0">
                <a:solidFill>
                  <a:srgbClr val="4070A0"/>
                </a:solidFill>
                <a:latin typeface="Courier"/>
              </a:rPr>
              <a:t>::</a:t>
            </a:r>
            <a:r>
              <a:rPr dirty="0" err="1">
                <a:solidFill>
                  <a:srgbClr val="06287E"/>
                </a:solidFill>
                <a:latin typeface="Courier"/>
              </a:rPr>
              <a:t>rma.mv</a:t>
            </a:r>
            <a:r>
              <a:rPr dirty="0">
                <a:latin typeface="Courier"/>
              </a:rPr>
              <a:t>(</a:t>
            </a:r>
            <a:r>
              <a:rPr dirty="0" err="1">
                <a:solidFill>
                  <a:srgbClr val="7D9029"/>
                </a:solidFill>
                <a:latin typeface="Courier"/>
              </a:rPr>
              <a:t>yi</a:t>
            </a:r>
            <a:r>
              <a:rPr dirty="0">
                <a:solidFill>
                  <a:srgbClr val="7D9029"/>
                </a:solidFill>
                <a:latin typeface="Courier"/>
              </a:rPr>
              <a:t> =</a:t>
            </a:r>
            <a:r>
              <a:rPr dirty="0">
                <a:latin typeface="Courier"/>
              </a:rPr>
              <a:t> Zr, </a:t>
            </a:r>
            <a:r>
              <a:rPr dirty="0">
                <a:solidFill>
                  <a:srgbClr val="7D9029"/>
                </a:solidFill>
                <a:latin typeface="Courier"/>
              </a:rPr>
              <a:t>V =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V_Zr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7D9029"/>
                </a:solidFill>
                <a:latin typeface="Courier"/>
              </a:rPr>
              <a:t>mod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~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7D9029"/>
                </a:solidFill>
                <a:latin typeface="Courier"/>
              </a:rPr>
              <a:t>random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6287E"/>
                </a:solidFill>
                <a:latin typeface="Courier"/>
              </a:rPr>
              <a:t>list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70A0"/>
                </a:solidFill>
                <a:latin typeface="Courier"/>
              </a:rPr>
              <a:t>~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|</a:t>
            </a:r>
            <a:br>
              <a:rPr dirty="0"/>
            </a:br>
            <a:r>
              <a:rPr dirty="0">
                <a:latin typeface="Courier"/>
              </a:rPr>
              <a:t>    </a:t>
            </a:r>
            <a:r>
              <a:rPr dirty="0" err="1">
                <a:latin typeface="Courier"/>
              </a:rPr>
              <a:t>study_ID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70A0"/>
                </a:solidFill>
                <a:latin typeface="Courier"/>
              </a:rPr>
              <a:t>~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|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es_ID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70A0"/>
                </a:solidFill>
                <a:latin typeface="Courier"/>
              </a:rPr>
              <a:t>~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|</a:t>
            </a:r>
            <a:r>
              <a:rPr dirty="0">
                <a:latin typeface="Courier"/>
              </a:rPr>
              <a:t> species, </a:t>
            </a:r>
            <a:r>
              <a:rPr dirty="0">
                <a:solidFill>
                  <a:srgbClr val="4070A0"/>
                </a:solidFill>
                <a:latin typeface="Courier"/>
              </a:rPr>
              <a:t>~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|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species_OTL</a:t>
            </a:r>
            <a:r>
              <a:rPr dirty="0">
                <a:latin typeface="Courier"/>
              </a:rPr>
              <a:t>), </a:t>
            </a:r>
            <a:r>
              <a:rPr dirty="0">
                <a:solidFill>
                  <a:srgbClr val="7D9029"/>
                </a:solidFill>
                <a:latin typeface="Courier"/>
              </a:rPr>
              <a:t>R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6287E"/>
                </a:solidFill>
                <a:latin typeface="Courier"/>
              </a:rPr>
              <a:t>list</a:t>
            </a:r>
            <a:r>
              <a:rPr dirty="0">
                <a:latin typeface="Courier"/>
              </a:rPr>
              <a:t>(</a:t>
            </a:r>
            <a:r>
              <a:rPr dirty="0" err="1">
                <a:solidFill>
                  <a:srgbClr val="7D9029"/>
                </a:solidFill>
                <a:latin typeface="Courier"/>
              </a:rPr>
              <a:t>species_OTL</a:t>
            </a:r>
            <a:r>
              <a:rPr dirty="0">
                <a:solidFill>
                  <a:srgbClr val="7D9029"/>
                </a:solidFill>
                <a:latin typeface="Courier"/>
              </a:rPr>
              <a:t> =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phylo_cor</a:t>
            </a:r>
            <a:r>
              <a:rPr dirty="0">
                <a:latin typeface="Courier"/>
              </a:rPr>
              <a:t>),</a:t>
            </a:r>
            <a:br>
              <a:rPr dirty="0"/>
            </a:br>
            <a:r>
              <a:rPr dirty="0">
                <a:latin typeface="Courier"/>
              </a:rPr>
              <a:t>    </a:t>
            </a:r>
            <a:r>
              <a:rPr dirty="0">
                <a:solidFill>
                  <a:srgbClr val="7D9029"/>
                </a:solidFill>
                <a:latin typeface="Courier"/>
              </a:rPr>
              <a:t>method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"REML"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7D9029"/>
                </a:solidFill>
                <a:latin typeface="Courier"/>
              </a:rPr>
              <a:t>test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"t"</a:t>
            </a:r>
            <a:r>
              <a:rPr dirty="0">
                <a:latin typeface="Courier"/>
              </a:rPr>
              <a:t>, </a:t>
            </a:r>
            <a:r>
              <a:rPr dirty="0" err="1">
                <a:solidFill>
                  <a:srgbClr val="7D9029"/>
                </a:solidFill>
                <a:latin typeface="Courier"/>
              </a:rPr>
              <a:t>dfs</a:t>
            </a:r>
            <a:r>
              <a:rPr dirty="0">
                <a:solidFill>
                  <a:srgbClr val="7D9029"/>
                </a:solidFill>
                <a:latin typeface="Courier"/>
              </a:rPr>
              <a:t>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"contain"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7D9029"/>
                </a:solidFill>
                <a:latin typeface="Courier"/>
              </a:rPr>
              <a:t>data =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zr_data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%&gt;%</a:t>
            </a:r>
            <a:br>
              <a:rPr dirty="0"/>
            </a:br>
            <a:r>
              <a:rPr dirty="0">
                <a:latin typeface="Courier"/>
              </a:rPr>
              <a:t>        </a:t>
            </a:r>
            <a:r>
              <a:rPr dirty="0" err="1">
                <a:latin typeface="Courier"/>
              </a:rPr>
              <a:t>dplyr</a:t>
            </a:r>
            <a:r>
              <a:rPr dirty="0">
                <a:solidFill>
                  <a:srgbClr val="4070A0"/>
                </a:solidFill>
                <a:latin typeface="Courier"/>
              </a:rPr>
              <a:t>::</a:t>
            </a:r>
            <a:r>
              <a:rPr dirty="0">
                <a:solidFill>
                  <a:srgbClr val="06287E"/>
                </a:solidFill>
                <a:latin typeface="Courier"/>
              </a:rPr>
              <a:t>mutate</a:t>
            </a:r>
            <a:r>
              <a:rPr dirty="0">
                <a:latin typeface="Courier"/>
              </a:rPr>
              <a:t>(</a:t>
            </a:r>
            <a:r>
              <a:rPr dirty="0" err="1">
                <a:solidFill>
                  <a:srgbClr val="7D9029"/>
                </a:solidFill>
                <a:latin typeface="Courier"/>
              </a:rPr>
              <a:t>species_OTL</a:t>
            </a:r>
            <a:r>
              <a:rPr dirty="0">
                <a:solidFill>
                  <a:srgbClr val="7D9029"/>
                </a:solidFill>
                <a:latin typeface="Courier"/>
              </a:rPr>
              <a:t> =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stringr</a:t>
            </a:r>
            <a:r>
              <a:rPr dirty="0">
                <a:solidFill>
                  <a:srgbClr val="4070A0"/>
                </a:solidFill>
                <a:latin typeface="Courier"/>
              </a:rPr>
              <a:t>::</a:t>
            </a:r>
            <a:r>
              <a:rPr dirty="0" err="1">
                <a:solidFill>
                  <a:srgbClr val="06287E"/>
                </a:solidFill>
                <a:latin typeface="Courier"/>
              </a:rPr>
              <a:t>str_replace_all</a:t>
            </a:r>
            <a:r>
              <a:rPr dirty="0">
                <a:latin typeface="Courier"/>
              </a:rPr>
              <a:t>(</a:t>
            </a:r>
            <a:r>
              <a:rPr dirty="0" err="1">
                <a:latin typeface="Courier"/>
              </a:rPr>
              <a:t>species_OTL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70A0"/>
                </a:solidFill>
                <a:latin typeface="Courier"/>
              </a:rPr>
              <a:t>" "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70A0"/>
                </a:solidFill>
                <a:latin typeface="Courier"/>
              </a:rPr>
              <a:t>"_"</a:t>
            </a:r>
            <a:r>
              <a:rPr dirty="0">
                <a:latin typeface="Courier"/>
              </a:rPr>
              <a:t>)))</a:t>
            </a:r>
            <a:br>
              <a:rPr dirty="0"/>
            </a:br>
            <a:r>
              <a:rPr dirty="0">
                <a:solidFill>
                  <a:srgbClr val="06287E"/>
                </a:solidFill>
                <a:latin typeface="Courier"/>
              </a:rPr>
              <a:t>summary</a:t>
            </a:r>
            <a:r>
              <a:rPr dirty="0">
                <a:latin typeface="Courier"/>
              </a:rPr>
              <a:t>(</a:t>
            </a:r>
            <a:r>
              <a:rPr dirty="0" err="1">
                <a:latin typeface="Courier"/>
              </a:rPr>
              <a:t>overall_model</a:t>
            </a:r>
            <a:r>
              <a:rPr dirty="0">
                <a:latin typeface="Courier"/>
              </a:rPr>
              <a:t>)</a:t>
            </a:r>
          </a:p>
          <a:p>
            <a:pPr indent="0">
              <a:buNone/>
            </a:pPr>
            <a:r>
              <a:rPr dirty="0">
                <a:latin typeface="Courier"/>
              </a:rPr>
              <a:t>## 
## Multivariate Meta-Analysis Model (k = 272; method: REML)
## 
##    </a:t>
            </a:r>
            <a:r>
              <a:rPr dirty="0" err="1">
                <a:latin typeface="Courier"/>
              </a:rPr>
              <a:t>logLik</a:t>
            </a:r>
            <a:r>
              <a:rPr dirty="0">
                <a:latin typeface="Courier"/>
              </a:rPr>
              <a:t>   Deviance        AIC        BIC       </a:t>
            </a:r>
            <a:r>
              <a:rPr dirty="0" err="1">
                <a:latin typeface="Courier"/>
              </a:rPr>
              <a:t>AICc</a:t>
            </a:r>
            <a:r>
              <a:rPr dirty="0">
                <a:latin typeface="Courier"/>
              </a:rPr>
              <a:t>  ​ 
## -160.5426   321.0852   331.0852   349.0958   331.3116   
## 
## Variance Components:
## 
##             </a:t>
            </a:r>
            <a:r>
              <a:rPr dirty="0" err="1">
                <a:latin typeface="Courier"/>
              </a:rPr>
              <a:t>estim</a:t>
            </a:r>
            <a:r>
              <a:rPr dirty="0">
                <a:latin typeface="Courier"/>
              </a:rPr>
              <a:t>    sqrt  </a:t>
            </a:r>
            <a:r>
              <a:rPr dirty="0" err="1">
                <a:latin typeface="Courier"/>
              </a:rPr>
              <a:t>nlvls</a:t>
            </a:r>
            <a:r>
              <a:rPr dirty="0">
                <a:latin typeface="Courier"/>
              </a:rPr>
              <a:t>  fixed       factor    R 
## sigma^2.1  0.0016  0.0398     88     no     </a:t>
            </a:r>
            <a:r>
              <a:rPr dirty="0" err="1">
                <a:latin typeface="Courier"/>
              </a:rPr>
              <a:t>study_ID</a:t>
            </a:r>
            <a:r>
              <a:rPr dirty="0">
                <a:latin typeface="Courier"/>
              </a:rPr>
              <a:t>   no 
## sigma^2.2  0.1155  0.3399    272     no        </a:t>
            </a:r>
            <a:r>
              <a:rPr dirty="0" err="1">
                <a:latin typeface="Courier"/>
              </a:rPr>
              <a:t>es_ID</a:t>
            </a:r>
            <a:r>
              <a:rPr dirty="0">
                <a:latin typeface="Courier"/>
              </a:rPr>
              <a:t>   no 
## sigma^2.3  0.0260  0.1614     79     no      species   no 
## sigma^2.4  0.0000  0.0000     74     no  </a:t>
            </a:r>
            <a:r>
              <a:rPr dirty="0" err="1">
                <a:latin typeface="Courier"/>
              </a:rPr>
              <a:t>species_OTL</a:t>
            </a:r>
            <a:r>
              <a:rPr dirty="0">
                <a:latin typeface="Courier"/>
              </a:rPr>
              <a:t>  yes 
## 
## Test for Heterogeneity:
## Q(</a:t>
            </a:r>
            <a:r>
              <a:rPr dirty="0" err="1">
                <a:latin typeface="Courier"/>
              </a:rPr>
              <a:t>df</a:t>
            </a:r>
            <a:r>
              <a:rPr dirty="0">
                <a:latin typeface="Courier"/>
              </a:rPr>
              <a:t> = 271) = 2508.8317, p-</a:t>
            </a:r>
            <a:r>
              <a:rPr dirty="0" err="1">
                <a:latin typeface="Courier"/>
              </a:rPr>
              <a:t>val</a:t>
            </a:r>
            <a:r>
              <a:rPr dirty="0">
                <a:latin typeface="Courier"/>
              </a:rPr>
              <a:t> &lt; .0001
## 
## Model Results:
## 
## estimate      se    </a:t>
            </a:r>
            <a:r>
              <a:rPr dirty="0" err="1">
                <a:latin typeface="Courier"/>
              </a:rPr>
              <a:t>tval</a:t>
            </a:r>
            <a:r>
              <a:rPr dirty="0">
                <a:latin typeface="Courier"/>
              </a:rPr>
              <a:t>  </a:t>
            </a:r>
            <a:r>
              <a:rPr dirty="0" err="1">
                <a:latin typeface="Courier"/>
              </a:rPr>
              <a:t>df</a:t>
            </a:r>
            <a:r>
              <a:rPr dirty="0">
                <a:latin typeface="Courier"/>
              </a:rPr>
              <a:t>    </a:t>
            </a:r>
            <a:r>
              <a:rPr dirty="0" err="1">
                <a:latin typeface="Courier"/>
              </a:rPr>
              <a:t>pval</a:t>
            </a:r>
            <a:r>
              <a:rPr dirty="0">
                <a:latin typeface="Courier"/>
              </a:rPr>
              <a:t>   </a:t>
            </a:r>
            <a:r>
              <a:rPr dirty="0" err="1">
                <a:latin typeface="Courier"/>
              </a:rPr>
              <a:t>ci.lb</a:t>
            </a:r>
            <a:r>
              <a:rPr dirty="0">
                <a:latin typeface="Courier"/>
              </a:rPr>
              <a:t>   </a:t>
            </a:r>
            <a:r>
              <a:rPr dirty="0" err="1">
                <a:latin typeface="Courier"/>
              </a:rPr>
              <a:t>ci.ub</a:t>
            </a:r>
            <a:r>
              <a:rPr dirty="0">
                <a:latin typeface="Courier"/>
              </a:rPr>
              <a:t>    ​ 
##   0.0979  0.0347  2.8202  73  0.0062  0.0287  0.1671  ** 
## 
## ---
## </a:t>
            </a:r>
            <a:r>
              <a:rPr dirty="0" err="1">
                <a:latin typeface="Courier"/>
              </a:rPr>
              <a:t>Signif</a:t>
            </a:r>
            <a:r>
              <a:rPr dirty="0">
                <a:latin typeface="Courier"/>
              </a:rPr>
              <a:t>. codes:  0 '***' 0.001 '**' 0.01 '*' 0.05 '.' 0.1 ' ' 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22C09C-7A09-89B3-595A-A6135E9829E7}"/>
              </a:ext>
            </a:extLst>
          </p:cNvPr>
          <p:cNvSpPr txBox="1"/>
          <p:nvPr/>
        </p:nvSpPr>
        <p:spPr>
          <a:xfrm>
            <a:off x="457200" y="5813648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How does this model differ from the phylogenetic meta-analytic model we described in previous slides?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3D625A88-06B5-1F7A-80C3-E2127273ECDD}"/>
                  </a:ext>
                </a:extLst>
              </p:cNvPr>
              <p:cNvSpPr/>
              <p:nvPr/>
            </p:nvSpPr>
            <p:spPr>
              <a:xfrm>
                <a:off x="4864609" y="4074208"/>
                <a:ext cx="4151376" cy="109805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40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𝜇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[</m:t>
                          </m:r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]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[</m:t>
                          </m:r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]</m:t>
                          </m:r>
                        </m:sub>
                      </m:sSub>
                      <m:r>
                        <a:rPr lang="en-AU" sz="2400" b="0" i="1" smtClean="0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AU" sz="24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𝐚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∼</m:t>
                      </m:r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N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sz="2400" b="1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𝟎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b="1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𝐀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AU" sz="24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3D625A88-06B5-1F7A-80C3-E2127273EC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4609" y="4074208"/>
                <a:ext cx="4151376" cy="109805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itle 6">
            <a:extLst>
              <a:ext uri="{FF2B5EF4-FFF2-40B4-BE49-F238E27FC236}">
                <a16:creationId xmlns:a16="http://schemas.microsoft.com/office/drawing/2014/main" id="{F4A9EEC3-CCA8-E4A6-58FD-AB454C957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A21814B-FFA9-B127-27E6-80D57522B7F4}"/>
              </a:ext>
            </a:extLst>
          </p:cNvPr>
          <p:cNvSpPr txBox="1">
            <a:spLocks/>
          </p:cNvSpPr>
          <p:nvPr/>
        </p:nvSpPr>
        <p:spPr>
          <a:xfrm>
            <a:off x="457200" y="15891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/>
              <a:t>Our phylogenetic model results…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349E18-9B79-8179-1DCB-AA852B7FCDE4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1. Meta-Analysis</a:t>
            </a:r>
          </a:p>
        </p:txBody>
      </p:sp>
    </p:spTree>
    <p:extLst>
      <p:ext uri="{BB962C8B-B14F-4D97-AF65-F5344CB8AC3E}">
        <p14:creationId xmlns:p14="http://schemas.microsoft.com/office/powerpoint/2010/main" val="7438276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94870B9-05C7-424C-B1AC-CC8401A8DB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564" y="539727"/>
            <a:ext cx="7295704" cy="176728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CB67704-7439-BB4C-887F-9909F93760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7156" y="2084220"/>
            <a:ext cx="5223167" cy="49662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919BB4F-0665-014F-9E1E-A41ADD39BCDB}"/>
              </a:ext>
            </a:extLst>
          </p:cNvPr>
          <p:cNvSpPr/>
          <p:nvPr/>
        </p:nvSpPr>
        <p:spPr>
          <a:xfrm>
            <a:off x="6227224" y="5079929"/>
            <a:ext cx="251120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/>
              <a:t>s</a:t>
            </a:r>
            <a:r>
              <a:rPr lang="en-US" dirty="0"/>
              <a:t> = non-phylogenetic part of species effect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BE16B6-D632-5B45-8137-E04A89FA3FF5}"/>
              </a:ext>
            </a:extLst>
          </p:cNvPr>
          <p:cNvSpPr txBox="1"/>
          <p:nvPr/>
        </p:nvSpPr>
        <p:spPr>
          <a:xfrm>
            <a:off x="4779778" y="5907165"/>
            <a:ext cx="39586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Stop and think: it is all good in theory…..</a:t>
            </a:r>
          </a:p>
          <a:p>
            <a:r>
              <a:rPr lang="en-US" dirty="0"/>
              <a:t>Can we distinguish </a:t>
            </a:r>
            <a:r>
              <a:rPr lang="en-US" i="1" dirty="0"/>
              <a:t>s</a:t>
            </a:r>
            <a:r>
              <a:rPr lang="en-US" dirty="0"/>
              <a:t> and </a:t>
            </a:r>
            <a:r>
              <a:rPr lang="en-US" i="1" dirty="0"/>
              <a:t>u</a:t>
            </a:r>
            <a:r>
              <a:rPr lang="en-US" dirty="0"/>
              <a:t>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8915973-D60A-034D-9FAA-D82BA5B895AB}"/>
                  </a:ext>
                </a:extLst>
              </p:cNvPr>
              <p:cNvSpPr txBox="1"/>
              <p:nvPr/>
            </p:nvSpPr>
            <p:spPr>
              <a:xfrm>
                <a:off x="915936" y="5693692"/>
                <a:ext cx="2630848" cy="9488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Assumption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effect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study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species</m:t>
                          </m:r>
                        </m:sub>
                      </m:sSub>
                    </m:oMath>
                  </m:oMathPara>
                </a14:m>
                <a:endParaRPr lang="en-AU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8915973-D60A-034D-9FAA-D82BA5B895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936" y="5693692"/>
                <a:ext cx="2630848" cy="948849"/>
              </a:xfrm>
              <a:prstGeom prst="rect">
                <a:avLst/>
              </a:prstGeom>
              <a:blipFill>
                <a:blip r:embed="rId4"/>
                <a:stretch>
                  <a:fillRect l="-1932" t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A665ECA0-9DD3-4F40-8890-7C20D1DF457B}"/>
                  </a:ext>
                </a:extLst>
              </p:cNvPr>
              <p:cNvSpPr/>
              <p:nvPr/>
            </p:nvSpPr>
            <p:spPr>
              <a:xfrm>
                <a:off x="449669" y="3025413"/>
                <a:ext cx="7467599" cy="19640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320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32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𝜇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[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]</m:t>
                          </m:r>
                        </m:sub>
                      </m:sSub>
                      <m:r>
                        <a:rPr lang="en-US" sz="32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320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  <m:r>
                            <a:rPr lang="en-AU" sz="32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𝑝𝑝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[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]</m:t>
                          </m:r>
                        </m:sub>
                      </m:sSub>
                      <m:r>
                        <a:rPr lang="en-US" sz="32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32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[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]</m:t>
                          </m:r>
                        </m:sub>
                      </m:sSub>
                      <m:r>
                        <a:rPr lang="en-US" sz="32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32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AU" sz="32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  <m:r>
                            <a:rPr lang="en-AU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𝑝𝑝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32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∼</m:t>
                      </m:r>
                      <m:r>
                        <m:rPr>
                          <m:sty m:val="p"/>
                        </m:rPr>
                        <a:rPr lang="en-US" sz="3200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N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(0,</m:t>
                      </m:r>
                      <m:sSubSup>
                        <m:sSubSupPr>
                          <m:ctrlPr>
                            <a:rPr lang="en-AU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sub>
                        <m:sup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32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AU" sz="32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𝑠</m:t>
                      </m:r>
                      <m:r>
                        <a:rPr lang="en-AU" sz="32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𝑝𝑝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∼</m:t>
                      </m:r>
                      <m:r>
                        <m:rPr>
                          <m:sty m:val="p"/>
                        </m:rPr>
                        <a:rPr lang="en-US" sz="3200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N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sz="3200" b="1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𝟎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AU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sub>
                        <m:sup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3200" b="1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𝐈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AU" sz="32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A665ECA0-9DD3-4F40-8890-7C20D1DF45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669" y="3025413"/>
                <a:ext cx="7467599" cy="1964064"/>
              </a:xfrm>
              <a:prstGeom prst="rect">
                <a:avLst/>
              </a:prstGeom>
              <a:blipFill>
                <a:blip r:embed="rId5"/>
                <a:stretch>
                  <a:fillRect b="-12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A5077768-F714-8BAA-C9EB-68DC97CDD1B5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1. Meta-Analysis</a:t>
            </a:r>
          </a:p>
        </p:txBody>
      </p:sp>
    </p:spTree>
    <p:extLst>
      <p:ext uri="{BB962C8B-B14F-4D97-AF65-F5344CB8AC3E}">
        <p14:creationId xmlns:p14="http://schemas.microsoft.com/office/powerpoint/2010/main" val="15274259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919BB4F-0665-014F-9E1E-A41ADD39BCDB}"/>
              </a:ext>
            </a:extLst>
          </p:cNvPr>
          <p:cNvSpPr/>
          <p:nvPr/>
        </p:nvSpPr>
        <p:spPr>
          <a:xfrm>
            <a:off x="6227224" y="5079929"/>
            <a:ext cx="251120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/>
              <a:t>s</a:t>
            </a:r>
            <a:r>
              <a:rPr lang="en-US" dirty="0"/>
              <a:t> = non-phylogenetic part of species effect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BE16B6-D632-5B45-8137-E04A89FA3FF5}"/>
              </a:ext>
            </a:extLst>
          </p:cNvPr>
          <p:cNvSpPr txBox="1"/>
          <p:nvPr/>
        </p:nvSpPr>
        <p:spPr>
          <a:xfrm>
            <a:off x="4779778" y="5907165"/>
            <a:ext cx="39586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Stop and think: it is all good in theory…..</a:t>
            </a:r>
          </a:p>
          <a:p>
            <a:r>
              <a:rPr lang="en-US" dirty="0"/>
              <a:t>Can we distinguish </a:t>
            </a:r>
            <a:r>
              <a:rPr lang="en-US" i="1" dirty="0"/>
              <a:t>s</a:t>
            </a:r>
            <a:r>
              <a:rPr lang="en-US" dirty="0"/>
              <a:t> and </a:t>
            </a:r>
            <a:r>
              <a:rPr lang="en-US" i="1" dirty="0"/>
              <a:t>u</a:t>
            </a:r>
            <a:r>
              <a:rPr lang="en-US" dirty="0"/>
              <a:t>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8915973-D60A-034D-9FAA-D82BA5B895AB}"/>
                  </a:ext>
                </a:extLst>
              </p:cNvPr>
              <p:cNvSpPr txBox="1"/>
              <p:nvPr/>
            </p:nvSpPr>
            <p:spPr>
              <a:xfrm>
                <a:off x="915936" y="5693692"/>
                <a:ext cx="2630848" cy="9488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Assumption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effect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study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species</m:t>
                          </m:r>
                        </m:sub>
                      </m:sSub>
                    </m:oMath>
                  </m:oMathPara>
                </a14:m>
                <a:endParaRPr lang="en-AU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8915973-D60A-034D-9FAA-D82BA5B895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936" y="5693692"/>
                <a:ext cx="2630848" cy="948849"/>
              </a:xfrm>
              <a:prstGeom prst="rect">
                <a:avLst/>
              </a:prstGeom>
              <a:blipFill>
                <a:blip r:embed="rId4"/>
                <a:stretch>
                  <a:fillRect l="-1932" t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A665ECA0-9DD3-4F40-8890-7C20D1DF457B}"/>
                  </a:ext>
                </a:extLst>
              </p:cNvPr>
              <p:cNvSpPr/>
              <p:nvPr/>
            </p:nvSpPr>
            <p:spPr>
              <a:xfrm>
                <a:off x="449669" y="3025413"/>
                <a:ext cx="7467599" cy="19640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320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32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𝜇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[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]</m:t>
                          </m:r>
                        </m:sub>
                      </m:sSub>
                      <m:r>
                        <a:rPr lang="en-US" sz="32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320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  <m:r>
                            <a:rPr lang="en-AU" sz="32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𝑝𝑝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[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]</m:t>
                          </m:r>
                        </m:sub>
                      </m:sSub>
                      <m:r>
                        <a:rPr lang="en-US" sz="32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32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[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]</m:t>
                          </m:r>
                        </m:sub>
                      </m:sSub>
                      <m:r>
                        <a:rPr lang="en-US" sz="32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32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AU" sz="32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  <m:r>
                            <a:rPr lang="en-AU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𝑝𝑝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32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∼</m:t>
                      </m:r>
                      <m:r>
                        <m:rPr>
                          <m:sty m:val="p"/>
                        </m:rPr>
                        <a:rPr lang="en-US" sz="3200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N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(0,</m:t>
                      </m:r>
                      <m:sSubSup>
                        <m:sSubSupPr>
                          <m:ctrlPr>
                            <a:rPr lang="en-AU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sub>
                        <m:sup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32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AU" sz="32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𝑠</m:t>
                      </m:r>
                      <m:r>
                        <a:rPr lang="en-AU" sz="32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𝑝𝑝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∼</m:t>
                      </m:r>
                      <m:r>
                        <m:rPr>
                          <m:sty m:val="p"/>
                        </m:rPr>
                        <a:rPr lang="en-US" sz="3200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N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sz="3200" b="1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𝟎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AU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sub>
                        <m:sup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3200" b="1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𝐈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AU" sz="32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A665ECA0-9DD3-4F40-8890-7C20D1DF45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669" y="3025413"/>
                <a:ext cx="7467599" cy="1964064"/>
              </a:xfrm>
              <a:prstGeom prst="rect">
                <a:avLst/>
              </a:prstGeom>
              <a:blipFill>
                <a:blip r:embed="rId5"/>
                <a:stretch>
                  <a:fillRect b="-12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A5077768-F714-8BAA-C9EB-68DC97CDD1B5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1. Meta-Analysis</a:t>
            </a:r>
          </a:p>
        </p:txBody>
      </p:sp>
      <p:pic>
        <p:nvPicPr>
          <p:cNvPr id="6" name="Picture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70F82358-C2E7-3D36-CC5C-EB71509C75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5978" y="449274"/>
            <a:ext cx="7467599" cy="2578827"/>
          </a:xfrm>
          <a:prstGeom prst="rect">
            <a:avLst/>
          </a:prstGeom>
        </p:spPr>
      </p:pic>
      <p:pic>
        <p:nvPicPr>
          <p:cNvPr id="13" name="Picture 1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27023C5-E7D1-7103-19FA-0BF8E609E2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74476" y="4898353"/>
            <a:ext cx="7175641" cy="1905662"/>
          </a:xfrm>
          <a:prstGeom prst="rect">
            <a:avLst/>
          </a:prstGeom>
        </p:spPr>
      </p:pic>
      <p:pic>
        <p:nvPicPr>
          <p:cNvPr id="14" name="Picture 13" descr="Text&#10;&#10;Description automatically generated">
            <a:extLst>
              <a:ext uri="{FF2B5EF4-FFF2-40B4-BE49-F238E27FC236}">
                <a16:creationId xmlns:a16="http://schemas.microsoft.com/office/drawing/2014/main" id="{7C0A8195-59EE-17E9-90DD-6195E376F0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7395" y="4842639"/>
            <a:ext cx="1317081" cy="2057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2360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531F21-792C-464F-BA41-95BABBDB6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33068"/>
            <a:ext cx="8229600" cy="1143000"/>
          </a:xfrm>
        </p:spPr>
        <p:txBody>
          <a:bodyPr/>
          <a:lstStyle/>
          <a:p>
            <a:r>
              <a:rPr lang="en-US" dirty="0"/>
              <a:t>More complex non-independence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EC8C7C8-4E6E-9A15-8612-A8F368C696AC}"/>
              </a:ext>
            </a:extLst>
          </p:cNvPr>
          <p:cNvGrpSpPr/>
          <p:nvPr/>
        </p:nvGrpSpPr>
        <p:grpSpPr>
          <a:xfrm>
            <a:off x="457200" y="1404402"/>
            <a:ext cx="3901542" cy="4049195"/>
            <a:chOff x="16529" y="1070656"/>
            <a:chExt cx="3582979" cy="3469512"/>
          </a:xfrm>
        </p:grpSpPr>
        <p:pic>
          <p:nvPicPr>
            <p:cNvPr id="7" name="Picture 6" descr="Text&#10;&#10;Description automatically generated">
              <a:extLst>
                <a:ext uri="{FF2B5EF4-FFF2-40B4-BE49-F238E27FC236}">
                  <a16:creationId xmlns:a16="http://schemas.microsoft.com/office/drawing/2014/main" id="{0F62FF85-D278-5F9D-5CC8-B2D2167FC0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529" y="1070656"/>
              <a:ext cx="3389084" cy="3359550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9092D39-D923-A126-2B8A-784BED6AB6C9}"/>
                </a:ext>
              </a:extLst>
            </p:cNvPr>
            <p:cNvSpPr/>
            <p:nvPr/>
          </p:nvSpPr>
          <p:spPr>
            <a:xfrm>
              <a:off x="2835579" y="1814330"/>
              <a:ext cx="763929" cy="27258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" name="Picture 8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4F5B568A-0D59-ED74-B9C6-0E9F81FC64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0326" y="971359"/>
            <a:ext cx="3221156" cy="588664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CF21860-EC7B-0DDC-60E4-93C3433CF3EF}"/>
              </a:ext>
            </a:extLst>
          </p:cNvPr>
          <p:cNvSpPr txBox="1"/>
          <p:nvPr/>
        </p:nvSpPr>
        <p:spPr>
          <a:xfrm>
            <a:off x="231492" y="5657671"/>
            <a:ext cx="43902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But see also: </a:t>
            </a:r>
          </a:p>
          <a:p>
            <a:r>
              <a:rPr lang="en-US" dirty="0"/>
              <a:t>	- </a:t>
            </a:r>
            <a:r>
              <a:rPr lang="en-US" dirty="0" err="1"/>
              <a:t>Gleser</a:t>
            </a:r>
            <a:r>
              <a:rPr lang="en-US" dirty="0"/>
              <a:t> &amp; Olkin (2009) </a:t>
            </a:r>
          </a:p>
          <a:p>
            <a:r>
              <a:rPr lang="en-US" dirty="0"/>
              <a:t>	- </a:t>
            </a:r>
            <a:r>
              <a:rPr lang="en-US" dirty="0" err="1"/>
              <a:t>Lajeunesse</a:t>
            </a:r>
            <a:r>
              <a:rPr lang="en-US" dirty="0"/>
              <a:t> (2011)</a:t>
            </a:r>
          </a:p>
          <a:p>
            <a:r>
              <a:rPr lang="en-US" dirty="0"/>
              <a:t>	- </a:t>
            </a:r>
            <a:r>
              <a:rPr lang="en-US" dirty="0" err="1"/>
              <a:t>Koricheva</a:t>
            </a:r>
            <a:r>
              <a:rPr lang="en-US" dirty="0"/>
              <a:t> et al. (2013)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9E1A92-C618-CEAB-B1D5-6A28111380DA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1. Meta-Analysis</a:t>
            </a:r>
          </a:p>
        </p:txBody>
      </p:sp>
    </p:spTree>
    <p:extLst>
      <p:ext uri="{BB962C8B-B14F-4D97-AF65-F5344CB8AC3E}">
        <p14:creationId xmlns:p14="http://schemas.microsoft.com/office/powerpoint/2010/main" val="79957075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815BAC-8B5E-AE45-A284-2E21D58F99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Shared-Control Non-independence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5BB0D098-7107-E34F-A3A9-B18E916D5C88}"/>
                  </a:ext>
                </a:extLst>
              </p:cNvPr>
              <p:cNvSpPr/>
              <p:nvPr/>
            </p:nvSpPr>
            <p:spPr>
              <a:xfrm>
                <a:off x="294330" y="1664668"/>
                <a:ext cx="3847657" cy="25228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sz="2400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 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rPr>
                      <m:t>𝐦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rPr>
                      <m:t>∼</m:t>
                    </m:r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rPr>
                      <m:t>N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2400" b="1" i="1">
                        <a:latin typeface="Cambria Math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rPr>
                      <m:t>𝟎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sz="2400" b="1" i="1">
                        <a:latin typeface="Cambria Math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rPr>
                      <m:t>𝐌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AU" sz="24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:endParaRPr lang="en-AU" sz="24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𝐌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AU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AU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  <a:cs typeface="Times New Roman" panose="02020603050405020304" pitchFamily="18" charset="0"/>
                                  </a:rPr>
                                  <m:t>𝜌</m:t>
                                </m:r>
                                <m:sSub>
                                  <m:sSubPr>
                                    <m:ctrlPr>
                                      <a:rPr lang="en-AU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AU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  <a:cs typeface="Times New Roman" panose="02020603050405020304" pitchFamily="18" charset="0"/>
                                  </a:rPr>
                                  <m:t>𝜌</m:t>
                                </m:r>
                                <m:sSub>
                                  <m:sSubPr>
                                    <m:ctrlPr>
                                      <a:rPr lang="en-AU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AU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Sup>
                                  <m:sSubSupPr>
                                    <m:ctrlPr>
                                      <a:rPr lang="en-AU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  <m:e>
                                <m:sSubSup>
                                  <m:sSubSupPr>
                                    <m:ctrlPr>
                                      <a:rPr lang="en-AU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AU" sz="24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5BB0D098-7107-E34F-A3A9-B18E916D5C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330" y="1664668"/>
                <a:ext cx="3847657" cy="252280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81CF130-03F8-D549-B259-77EAE4BA6C52}"/>
                  </a:ext>
                </a:extLst>
              </p:cNvPr>
              <p:cNvSpPr/>
              <p:nvPr/>
            </p:nvSpPr>
            <p:spPr>
              <a:xfrm>
                <a:off x="4141987" y="2030033"/>
                <a:ext cx="4678325" cy="31918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groupChr>
                            <m:groupChrPr>
                              <m:chr m:val="^"/>
                              <m:pos m:val="top"/>
                              <m:vertJc m:val="bot"/>
                              <m:ctrlPr>
                                <a:rPr lang="en-AU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groupChr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𝜎</m:t>
                              </m:r>
                            </m:e>
                          </m:groupCh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lnRR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)=</m:t>
                      </m:r>
                      <m:f>
                        <m:f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AU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𝐶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>
                            <m:sSubPr>
                              <m:ctrlPr>
                                <a:rPr lang="en-AU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𝐶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AU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bar>
                                <m:barPr>
                                  <m:pos m:val="top"/>
                                  <m:ctrlPr>
                                    <a:rPr lang="en-AU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bar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</m:ba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𝐶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f>
                        <m:f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AU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AU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>
                            <m:sSubPr>
                              <m:ctrlPr>
                                <a:rPr lang="en-AU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AU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</m:sSub>
                          <m:sSubSup>
                            <m:sSubSupPr>
                              <m:ctrlPr>
                                <a:rPr lang="en-AU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bar>
                                <m:barPr>
                                  <m:pos m:val="top"/>
                                  <m:ctrlPr>
                                    <a:rPr lang="en-AU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bar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</m:bar>
                            </m:e>
                            <m:sub>
                              <m:sSub>
                                <m:sSubPr>
                                  <m:ctrlPr>
                                    <a:rPr lang="en-AU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</m:oMath>
                  </m:oMathPara>
                </a14:m>
                <a:endParaRPr lang="en-AU" sz="24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groupChr>
                            <m:groupChrPr>
                              <m:chr m:val="^"/>
                              <m:pos m:val="top"/>
                              <m:vertJc m:val="bot"/>
                              <m:ctrlPr>
                                <a:rPr lang="en-AU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groupChr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𝜎</m:t>
                              </m:r>
                            </m:e>
                          </m:groupCh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lnRR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)=</m:t>
                      </m:r>
                      <m:f>
                        <m:f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AU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𝐶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>
                            <m:sSubPr>
                              <m:ctrlPr>
                                <a:rPr lang="en-AU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𝐶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AU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bar>
                                <m:barPr>
                                  <m:pos m:val="top"/>
                                  <m:ctrlPr>
                                    <a:rPr lang="en-AU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bar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</m:ba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𝐶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f>
                        <m:f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AU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AU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>
                            <m:sSubPr>
                              <m:ctrlPr>
                                <a:rPr lang="en-AU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AU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b>
                          </m:sSub>
                          <m:sSubSup>
                            <m:sSubSupPr>
                              <m:ctrlPr>
                                <a:rPr lang="en-AU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bar>
                                <m:barPr>
                                  <m:pos m:val="top"/>
                                  <m:ctrlPr>
                                    <a:rPr lang="en-AU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bar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</m:bar>
                            </m:e>
                            <m:sub>
                              <m:sSub>
                                <m:sSubPr>
                                  <m:ctrlPr>
                                    <a:rPr lang="en-AU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</m:oMath>
                  </m:oMathPara>
                </a14:m>
                <a:endParaRPr lang="en-AU" sz="24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groupChr>
                        <m:groupChrPr>
                          <m:chr m:val="^"/>
                          <m:pos m:val="top"/>
                          <m:vertJc m:val="bot"/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groupChr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𝜌</m:t>
                          </m:r>
                        </m:e>
                      </m:groupCh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groupChr>
                            <m:groupChrPr>
                              <m:chr m:val="^"/>
                              <m:pos m:val="top"/>
                              <m:vertJc m:val="bot"/>
                              <m:ctrlPr>
                                <a:rPr lang="en-AU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groupChr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𝜎</m:t>
                              </m:r>
                            </m:e>
                          </m:groupCh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groupChr>
                            <m:groupChrPr>
                              <m:chr m:val="^"/>
                              <m:pos m:val="top"/>
                              <m:vertJc m:val="bot"/>
                              <m:ctrlPr>
                                <a:rPr lang="en-AU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groupChr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𝜎</m:t>
                              </m:r>
                            </m:e>
                          </m:groupCh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lnRR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)=</m:t>
                      </m:r>
                      <m:f>
                        <m:f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AU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𝐶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>
                            <m:sSubPr>
                              <m:ctrlPr>
                                <a:rPr lang="en-AU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𝐶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AU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bar>
                                <m:barPr>
                                  <m:pos m:val="top"/>
                                  <m:ctrlPr>
                                    <a:rPr lang="en-AU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bar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</m:ba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𝐶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AU" sz="24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81CF130-03F8-D549-B259-77EAE4BA6C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1987" y="2030033"/>
                <a:ext cx="4678325" cy="31918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AC55B7FD-AB52-0948-91D5-E5D09035819E}"/>
                  </a:ext>
                </a:extLst>
              </p:cNvPr>
              <p:cNvSpPr/>
              <p:nvPr/>
            </p:nvSpPr>
            <p:spPr>
              <a:xfrm>
                <a:off x="888424" y="4522020"/>
                <a:ext cx="2178737" cy="43441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AU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groupChr>
                            <m:groupChrPr>
                              <m:chr m:val="^"/>
                              <m:pos m:val="top"/>
                              <m:vertJc m:val="bot"/>
                              <m:ctrlPr>
                                <a:rPr lang="en-AU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groupChr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𝜎</m:t>
                              </m:r>
                            </m:e>
                          </m:groupCh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&amp;</m:t>
                      </m:r>
                      <m:sSubSup>
                        <m:sSubSupPr>
                          <m:ctrlPr>
                            <a:rPr lang="en-AU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groupChr>
                            <m:groupChrPr>
                              <m:chr m:val="^"/>
                              <m:pos m:val="top"/>
                              <m:vertJc m:val="bot"/>
                              <m:ctrlPr>
                                <a:rPr lang="en-AU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groupChr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𝜎</m:t>
                              </m:r>
                            </m:e>
                          </m:groupCh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0" smtClean="0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Variance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AC55B7FD-AB52-0948-91D5-E5D0903581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8424" y="4522020"/>
                <a:ext cx="2178737" cy="434414"/>
              </a:xfrm>
              <a:prstGeom prst="rect">
                <a:avLst/>
              </a:prstGeom>
              <a:blipFill>
                <a:blip r:embed="rId5"/>
                <a:stretch>
                  <a:fillRect t="-17143" b="-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EAA908B-0E44-EE4E-AC88-50840A21A34A}"/>
                  </a:ext>
                </a:extLst>
              </p:cNvPr>
              <p:cNvSpPr txBox="1"/>
              <p:nvPr/>
            </p:nvSpPr>
            <p:spPr>
              <a:xfrm>
                <a:off x="909690" y="5221932"/>
                <a:ext cx="2209259" cy="3815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groupChr>
                      <m:groupChrPr>
                        <m:chr m:val="^"/>
                        <m:pos m:val="top"/>
                        <m:vertJc m:val="bot"/>
                        <m:ctrlPr>
                          <a:rPr lang="en-AU" i="1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groupChr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  <m:t>𝜌</m:t>
                        </m:r>
                      </m:e>
                    </m:groupChr>
                    <m:sSub>
                      <m:sSubPr>
                        <m:ctrlPr>
                          <a:rPr lang="en-AU" i="1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groupChr>
                          <m:groupChrPr>
                            <m:chr m:val="^"/>
                            <m:pos m:val="top"/>
                            <m:vertJc m:val="bot"/>
                            <m:ctrlPr>
                              <a:rPr lang="en-AU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groupChr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𝜎</m:t>
                            </m:r>
                          </m:e>
                        </m:groupCh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AU" i="1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groupChr>
                          <m:groupChrPr>
                            <m:chr m:val="^"/>
                            <m:pos m:val="top"/>
                            <m:vertJc m:val="bot"/>
                            <m:ctrlPr>
                              <a:rPr lang="en-AU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groupChr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𝜎</m:t>
                            </m:r>
                          </m:e>
                        </m:groupCh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= Co-variance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EAA908B-0E44-EE4E-AC88-50840A21A3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690" y="5221932"/>
                <a:ext cx="2209259" cy="381579"/>
              </a:xfrm>
              <a:prstGeom prst="rect">
                <a:avLst/>
              </a:prstGeom>
              <a:blipFill>
                <a:blip r:embed="rId6"/>
                <a:stretch>
                  <a:fillRect l="-2857" t="-32258" r="-1714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B95554DA-FA45-0B49-8922-FD6FF2EF6279}"/>
              </a:ext>
            </a:extLst>
          </p:cNvPr>
          <p:cNvSpPr txBox="1"/>
          <p:nvPr/>
        </p:nvSpPr>
        <p:spPr>
          <a:xfrm>
            <a:off x="915814" y="2276713"/>
            <a:ext cx="2714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case with 3 effect sizes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01C9941-A515-A145-93E6-2C4D87F00ED6}"/>
              </a:ext>
            </a:extLst>
          </p:cNvPr>
          <p:cNvSpPr txBox="1"/>
          <p:nvPr/>
        </p:nvSpPr>
        <p:spPr>
          <a:xfrm>
            <a:off x="4716146" y="5671600"/>
            <a:ext cx="4176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 will usually be a “block-diagonal” matrix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D993B27-8304-0C71-4370-63A8FC13E9AF}"/>
              </a:ext>
            </a:extLst>
          </p:cNvPr>
          <p:cNvSpPr txBox="1"/>
          <p:nvPr/>
        </p:nvSpPr>
        <p:spPr>
          <a:xfrm>
            <a:off x="294330" y="6398695"/>
            <a:ext cx="5283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Lajeunesse</a:t>
            </a:r>
            <a:r>
              <a:rPr lang="en-US" dirty="0"/>
              <a:t> (2011), Ecology &amp; </a:t>
            </a:r>
            <a:r>
              <a:rPr lang="en-US" dirty="0" err="1"/>
              <a:t>Gleser</a:t>
            </a:r>
            <a:r>
              <a:rPr lang="en-US" dirty="0"/>
              <a:t> and Olkin (2009).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8BB2DD1-1C5B-B729-3F56-99534585F4A2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1. Meta-Analysis</a:t>
            </a:r>
          </a:p>
        </p:txBody>
      </p:sp>
    </p:spTree>
    <p:extLst>
      <p:ext uri="{BB962C8B-B14F-4D97-AF65-F5344CB8AC3E}">
        <p14:creationId xmlns:p14="http://schemas.microsoft.com/office/powerpoint/2010/main" val="3781605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D24512-80B2-B900-EEFB-6DA1FDBD6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meta-analysis is doing…</a:t>
            </a:r>
          </a:p>
        </p:txBody>
      </p:sp>
      <p:pic>
        <p:nvPicPr>
          <p:cNvPr id="5" name="Content Placeholder 4" descr="Diagram, schematic&#10;&#10;Description automatically generated">
            <a:extLst>
              <a:ext uri="{FF2B5EF4-FFF2-40B4-BE49-F238E27FC236}">
                <a16:creationId xmlns:a16="http://schemas.microsoft.com/office/drawing/2014/main" id="{2AC7F462-59BE-FAA1-A617-2E1E75780D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74168" y="1322946"/>
            <a:ext cx="5939562" cy="516572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12A4C0D-1988-589E-B692-A971E22CAA7E}"/>
              </a:ext>
            </a:extLst>
          </p:cNvPr>
          <p:cNvSpPr txBox="1"/>
          <p:nvPr/>
        </p:nvSpPr>
        <p:spPr>
          <a:xfrm>
            <a:off x="457200" y="6488668"/>
            <a:ext cx="411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Hillebrand &amp; </a:t>
            </a:r>
            <a:r>
              <a:rPr lang="en-US" dirty="0" err="1"/>
              <a:t>Gurevitch</a:t>
            </a:r>
            <a:r>
              <a:rPr lang="en-US" dirty="0"/>
              <a:t> (2016). </a:t>
            </a:r>
            <a:r>
              <a:rPr lang="en-US" dirty="0" err="1"/>
              <a:t>eLS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BE2C64C-2707-49E0-96D7-4334B13830B0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1. Meta-Analysis</a:t>
            </a:r>
          </a:p>
        </p:txBody>
      </p:sp>
    </p:spTree>
    <p:extLst>
      <p:ext uri="{BB962C8B-B14F-4D97-AF65-F5344CB8AC3E}">
        <p14:creationId xmlns:p14="http://schemas.microsoft.com/office/powerpoint/2010/main" val="400588828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1140" y="5494438"/>
            <a:ext cx="3898900" cy="827458"/>
          </a:xfrm>
        </p:spPr>
        <p:txBody>
          <a:bodyPr/>
          <a:lstStyle/>
          <a:p>
            <a:r>
              <a:rPr i="1" dirty="0">
                <a:solidFill>
                  <a:srgbClr val="BA2121"/>
                </a:solidFill>
                <a:latin typeface="Courier"/>
              </a:rPr>
              <a:t>## Plot the M matrix as a correlation matrix</a:t>
            </a:r>
            <a:br>
              <a:rPr dirty="0"/>
            </a:br>
            <a:r>
              <a:rPr dirty="0" err="1">
                <a:latin typeface="Courier"/>
              </a:rPr>
              <a:t>corrplot</a:t>
            </a:r>
            <a:r>
              <a:rPr dirty="0">
                <a:solidFill>
                  <a:srgbClr val="4070A0"/>
                </a:solidFill>
                <a:latin typeface="Courier"/>
              </a:rPr>
              <a:t>::</a:t>
            </a:r>
            <a:r>
              <a:rPr dirty="0" err="1">
                <a:solidFill>
                  <a:srgbClr val="06287E"/>
                </a:solidFill>
                <a:latin typeface="Courier"/>
              </a:rPr>
              <a:t>corrplot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06287E"/>
                </a:solidFill>
                <a:latin typeface="Courier"/>
              </a:rPr>
              <a:t>cov2cor</a:t>
            </a:r>
            <a:r>
              <a:rPr dirty="0">
                <a:latin typeface="Courier"/>
              </a:rPr>
              <a:t>(M))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1975151-3A89-7F59-765C-DE5ADB94AE6F}"/>
              </a:ext>
            </a:extLst>
          </p:cNvPr>
          <p:cNvSpPr txBox="1">
            <a:spLocks/>
          </p:cNvSpPr>
          <p:nvPr/>
        </p:nvSpPr>
        <p:spPr>
          <a:xfrm>
            <a:off x="-107188" y="3463715"/>
            <a:ext cx="4753463" cy="32970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34290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287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34290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14500" indent="-34290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574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003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432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861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Font typeface="Arial"/>
              <a:buNone/>
            </a:pPr>
            <a:r>
              <a:rPr lang="en-AU" sz="1400" i="1" dirty="0">
                <a:solidFill>
                  <a:srgbClr val="BA2121"/>
                </a:solidFill>
                <a:latin typeface="Courier"/>
              </a:rPr>
              <a:t>## Calculate the M matrix</a:t>
            </a:r>
            <a:br>
              <a:rPr lang="en-AU" sz="1400" dirty="0"/>
            </a:br>
            <a:r>
              <a:rPr lang="en-AU" sz="1400" dirty="0">
                <a:latin typeface="Courier"/>
              </a:rPr>
              <a:t>M </a:t>
            </a:r>
            <a:r>
              <a:rPr lang="en-AU" sz="1400" dirty="0">
                <a:solidFill>
                  <a:srgbClr val="007020"/>
                </a:solidFill>
                <a:latin typeface="Courier"/>
              </a:rPr>
              <a:t>&lt;-</a:t>
            </a:r>
            <a:r>
              <a:rPr lang="en-AU" sz="1400" dirty="0">
                <a:latin typeface="Courier"/>
              </a:rPr>
              <a:t> </a:t>
            </a:r>
            <a:r>
              <a:rPr lang="en-AU" sz="1400" dirty="0" err="1">
                <a:solidFill>
                  <a:srgbClr val="06287E"/>
                </a:solidFill>
                <a:latin typeface="Courier"/>
              </a:rPr>
              <a:t>make_VCV_matrix</a:t>
            </a:r>
            <a:r>
              <a:rPr lang="en-AU" sz="1400" dirty="0">
                <a:latin typeface="Courier"/>
              </a:rPr>
              <a:t>(</a:t>
            </a:r>
            <a:r>
              <a:rPr lang="en-AU" sz="1400" dirty="0">
                <a:solidFill>
                  <a:srgbClr val="7D9029"/>
                </a:solidFill>
                <a:latin typeface="Courier"/>
              </a:rPr>
              <a:t>data =</a:t>
            </a:r>
            <a:r>
              <a:rPr lang="en-AU" sz="1400" dirty="0">
                <a:latin typeface="Courier"/>
              </a:rPr>
              <a:t> </a:t>
            </a:r>
            <a:r>
              <a:rPr lang="en-AU" sz="1400" dirty="0" err="1">
                <a:latin typeface="Courier"/>
              </a:rPr>
              <a:t>mass_data</a:t>
            </a:r>
            <a:r>
              <a:rPr lang="en-AU" sz="1400" dirty="0">
                <a:latin typeface="Courier"/>
              </a:rPr>
              <a:t>, </a:t>
            </a:r>
            <a:r>
              <a:rPr lang="en-AU" sz="1400" dirty="0">
                <a:solidFill>
                  <a:srgbClr val="7D9029"/>
                </a:solidFill>
                <a:latin typeface="Courier"/>
              </a:rPr>
              <a:t>V =</a:t>
            </a:r>
            <a:r>
              <a:rPr lang="en-AU" sz="1400" dirty="0">
                <a:latin typeface="Courier"/>
              </a:rPr>
              <a:t> </a:t>
            </a:r>
            <a:r>
              <a:rPr lang="en-AU" sz="1400" dirty="0">
                <a:solidFill>
                  <a:srgbClr val="4070A0"/>
                </a:solidFill>
                <a:latin typeface="Courier"/>
              </a:rPr>
              <a:t>"vi"</a:t>
            </a:r>
            <a:r>
              <a:rPr lang="en-AU" sz="1400" dirty="0">
                <a:latin typeface="Courier"/>
              </a:rPr>
              <a:t>, </a:t>
            </a:r>
            <a:r>
              <a:rPr lang="en-AU" sz="1400" dirty="0">
                <a:solidFill>
                  <a:srgbClr val="7D9029"/>
                </a:solidFill>
                <a:latin typeface="Courier"/>
              </a:rPr>
              <a:t>cluster =</a:t>
            </a:r>
            <a:r>
              <a:rPr lang="en-AU" sz="1400" dirty="0">
                <a:latin typeface="Courier"/>
              </a:rPr>
              <a:t> </a:t>
            </a:r>
            <a:r>
              <a:rPr lang="en-AU" sz="1400" dirty="0">
                <a:solidFill>
                  <a:srgbClr val="4070A0"/>
                </a:solidFill>
                <a:latin typeface="Courier"/>
              </a:rPr>
              <a:t>"</a:t>
            </a:r>
            <a:r>
              <a:rPr lang="en-AU" sz="1400" dirty="0" err="1">
                <a:solidFill>
                  <a:srgbClr val="4070A0"/>
                </a:solidFill>
                <a:latin typeface="Courier"/>
              </a:rPr>
              <a:t>comparison_ID</a:t>
            </a:r>
            <a:r>
              <a:rPr lang="en-AU" sz="1400" dirty="0">
                <a:solidFill>
                  <a:srgbClr val="4070A0"/>
                </a:solidFill>
                <a:latin typeface="Courier"/>
              </a:rPr>
              <a:t>"</a:t>
            </a:r>
            <a:r>
              <a:rPr lang="en-AU" sz="1400" dirty="0">
                <a:latin typeface="Courier"/>
              </a:rPr>
              <a:t>, </a:t>
            </a:r>
          </a:p>
          <a:p>
            <a:pPr indent="0">
              <a:buFont typeface="Arial"/>
              <a:buNone/>
            </a:pPr>
            <a:r>
              <a:rPr lang="en-AU" sz="1400" dirty="0">
                <a:solidFill>
                  <a:srgbClr val="7D9029"/>
                </a:solidFill>
                <a:latin typeface="Courier"/>
              </a:rPr>
              <a:t>m =</a:t>
            </a:r>
            <a:r>
              <a:rPr lang="en-AU" sz="1400" dirty="0">
                <a:latin typeface="Courier"/>
              </a:rPr>
              <a:t> </a:t>
            </a:r>
            <a:r>
              <a:rPr lang="en-AU" sz="1400" dirty="0">
                <a:solidFill>
                  <a:srgbClr val="4070A0"/>
                </a:solidFill>
                <a:latin typeface="Courier"/>
              </a:rPr>
              <a:t>"</a:t>
            </a:r>
            <a:r>
              <a:rPr lang="en-AU" sz="1400" dirty="0" err="1">
                <a:solidFill>
                  <a:srgbClr val="4070A0"/>
                </a:solidFill>
                <a:latin typeface="Courier"/>
              </a:rPr>
              <a:t>control_mean</a:t>
            </a:r>
            <a:r>
              <a:rPr lang="en-AU" sz="1400" dirty="0">
                <a:solidFill>
                  <a:srgbClr val="4070A0"/>
                </a:solidFill>
                <a:latin typeface="Courier"/>
              </a:rPr>
              <a:t>"</a:t>
            </a:r>
            <a:r>
              <a:rPr lang="en-AU" sz="1400" dirty="0">
                <a:latin typeface="Courier"/>
              </a:rPr>
              <a:t>, </a:t>
            </a:r>
            <a:r>
              <a:rPr lang="en-AU" sz="1400" dirty="0" err="1">
                <a:solidFill>
                  <a:srgbClr val="7D9029"/>
                </a:solidFill>
                <a:latin typeface="Courier"/>
              </a:rPr>
              <a:t>sd</a:t>
            </a:r>
            <a:r>
              <a:rPr lang="en-AU" sz="1400" dirty="0">
                <a:solidFill>
                  <a:srgbClr val="7D9029"/>
                </a:solidFill>
                <a:latin typeface="Courier"/>
              </a:rPr>
              <a:t> = </a:t>
            </a:r>
            <a:r>
              <a:rPr lang="en-AU" sz="1400" dirty="0">
                <a:solidFill>
                  <a:srgbClr val="4070A0"/>
                </a:solidFill>
                <a:latin typeface="Courier"/>
              </a:rPr>
              <a:t>"</a:t>
            </a:r>
            <a:r>
              <a:rPr lang="en-AU" sz="1400" dirty="0" err="1">
                <a:solidFill>
                  <a:srgbClr val="4070A0"/>
                </a:solidFill>
                <a:latin typeface="Courier"/>
              </a:rPr>
              <a:t>control_error</a:t>
            </a:r>
            <a:r>
              <a:rPr lang="en-AU" sz="1400" dirty="0">
                <a:solidFill>
                  <a:srgbClr val="4070A0"/>
                </a:solidFill>
                <a:latin typeface="Courier"/>
              </a:rPr>
              <a:t>"</a:t>
            </a:r>
            <a:r>
              <a:rPr lang="en-AU" sz="1400" dirty="0">
                <a:latin typeface="Courier"/>
              </a:rPr>
              <a:t>, </a:t>
            </a:r>
            <a:r>
              <a:rPr lang="en-AU" sz="1400" dirty="0">
                <a:solidFill>
                  <a:srgbClr val="7D9029"/>
                </a:solidFill>
                <a:latin typeface="Courier"/>
              </a:rPr>
              <a:t>n =</a:t>
            </a:r>
            <a:r>
              <a:rPr lang="en-AU" sz="1400" dirty="0">
                <a:latin typeface="Courier"/>
              </a:rPr>
              <a:t> </a:t>
            </a:r>
            <a:r>
              <a:rPr lang="en-AU" sz="1400" dirty="0">
                <a:solidFill>
                  <a:srgbClr val="4070A0"/>
                </a:solidFill>
                <a:latin typeface="Courier"/>
              </a:rPr>
              <a:t>"</a:t>
            </a:r>
            <a:r>
              <a:rPr lang="en-AU" sz="1400" dirty="0" err="1">
                <a:solidFill>
                  <a:srgbClr val="4070A0"/>
                </a:solidFill>
                <a:latin typeface="Courier"/>
              </a:rPr>
              <a:t>control_N</a:t>
            </a:r>
            <a:r>
              <a:rPr lang="en-AU" sz="1400" dirty="0">
                <a:solidFill>
                  <a:srgbClr val="4070A0"/>
                </a:solidFill>
                <a:latin typeface="Courier"/>
              </a:rPr>
              <a:t>"</a:t>
            </a:r>
            <a:r>
              <a:rPr lang="en-AU" sz="1400" dirty="0">
                <a:latin typeface="Courier"/>
              </a:rPr>
              <a:t>, </a:t>
            </a:r>
          </a:p>
          <a:p>
            <a:pPr indent="0">
              <a:buFont typeface="Arial"/>
              <a:buNone/>
            </a:pPr>
            <a:r>
              <a:rPr lang="en-AU" sz="1400" dirty="0">
                <a:solidFill>
                  <a:srgbClr val="7D9029"/>
                </a:solidFill>
                <a:latin typeface="Courier"/>
              </a:rPr>
              <a:t>type =</a:t>
            </a:r>
            <a:r>
              <a:rPr lang="en-AU" sz="1400" dirty="0">
                <a:latin typeface="Courier"/>
              </a:rPr>
              <a:t> </a:t>
            </a:r>
            <a:r>
              <a:rPr lang="en-AU" sz="1400" dirty="0">
                <a:solidFill>
                  <a:srgbClr val="4070A0"/>
                </a:solidFill>
                <a:latin typeface="Courier"/>
              </a:rPr>
              <a:t>"</a:t>
            </a:r>
            <a:r>
              <a:rPr lang="en-AU" sz="1400" dirty="0" err="1">
                <a:solidFill>
                  <a:srgbClr val="4070A0"/>
                </a:solidFill>
                <a:latin typeface="Courier"/>
              </a:rPr>
              <a:t>vcv</a:t>
            </a:r>
            <a:r>
              <a:rPr lang="en-AU" sz="1400" dirty="0">
                <a:solidFill>
                  <a:srgbClr val="4070A0"/>
                </a:solidFill>
                <a:latin typeface="Courier"/>
              </a:rPr>
              <a:t>"</a:t>
            </a:r>
            <a:r>
              <a:rPr lang="en-AU" sz="1400" dirty="0">
                <a:latin typeface="Courier"/>
              </a:rPr>
              <a:t>, </a:t>
            </a:r>
            <a:r>
              <a:rPr lang="en-AU" sz="1400" dirty="0" err="1">
                <a:solidFill>
                  <a:srgbClr val="7D9029"/>
                </a:solidFill>
                <a:latin typeface="Courier"/>
              </a:rPr>
              <a:t>vcal</a:t>
            </a:r>
            <a:r>
              <a:rPr lang="en-AU" sz="1400" dirty="0">
                <a:solidFill>
                  <a:srgbClr val="7D9029"/>
                </a:solidFill>
                <a:latin typeface="Courier"/>
              </a:rPr>
              <a:t> =</a:t>
            </a:r>
            <a:r>
              <a:rPr lang="en-AU" sz="1400" dirty="0">
                <a:latin typeface="Courier"/>
              </a:rPr>
              <a:t> </a:t>
            </a:r>
            <a:r>
              <a:rPr lang="en-AU" sz="1400" dirty="0">
                <a:solidFill>
                  <a:srgbClr val="4070A0"/>
                </a:solidFill>
                <a:latin typeface="Courier"/>
              </a:rPr>
              <a:t>"ROM"</a:t>
            </a:r>
            <a:r>
              <a:rPr lang="en-AU" sz="1400" dirty="0">
                <a:latin typeface="Courier"/>
              </a:rPr>
              <a:t>, </a:t>
            </a:r>
          </a:p>
          <a:p>
            <a:pPr indent="0">
              <a:buFont typeface="Arial"/>
              <a:buNone/>
            </a:pPr>
            <a:r>
              <a:rPr lang="en-AU" sz="1400" dirty="0" err="1">
                <a:solidFill>
                  <a:srgbClr val="7D9029"/>
                </a:solidFill>
                <a:latin typeface="Courier"/>
              </a:rPr>
              <a:t>obs</a:t>
            </a:r>
            <a:r>
              <a:rPr lang="en-AU" sz="1400" dirty="0">
                <a:solidFill>
                  <a:srgbClr val="7D9029"/>
                </a:solidFill>
                <a:latin typeface="Courier"/>
              </a:rPr>
              <a:t> =</a:t>
            </a:r>
            <a:r>
              <a:rPr lang="en-AU" sz="1400" dirty="0">
                <a:latin typeface="Courier"/>
              </a:rPr>
              <a:t> </a:t>
            </a:r>
            <a:r>
              <a:rPr lang="en-AU" sz="1400" dirty="0">
                <a:solidFill>
                  <a:srgbClr val="4070A0"/>
                </a:solidFill>
                <a:latin typeface="Courier"/>
              </a:rPr>
              <a:t>"</a:t>
            </a:r>
            <a:r>
              <a:rPr lang="en-AU" sz="1400" dirty="0" err="1">
                <a:solidFill>
                  <a:srgbClr val="4070A0"/>
                </a:solidFill>
                <a:latin typeface="Courier"/>
              </a:rPr>
              <a:t>obs</a:t>
            </a:r>
            <a:r>
              <a:rPr lang="en-AU" sz="1400" dirty="0">
                <a:solidFill>
                  <a:srgbClr val="4070A0"/>
                </a:solidFill>
                <a:latin typeface="Courier"/>
              </a:rPr>
              <a:t>"</a:t>
            </a:r>
            <a:r>
              <a:rPr lang="en-AU" sz="1400" dirty="0">
                <a:latin typeface="Courier"/>
              </a:rPr>
              <a:t>)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15BAC-8B5E-AE45-A284-2E21D58F99CA}"/>
              </a:ext>
            </a:extLst>
          </p:cNvPr>
          <p:cNvSpPr>
            <a:spLocks noGrp="1"/>
          </p:cNvSpPr>
          <p:nvPr/>
        </p:nvSpPr>
        <p:spPr>
          <a:xfrm>
            <a:off x="457200" y="257077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Shared-Control Non-independence</a:t>
            </a:r>
          </a:p>
        </p:txBody>
      </p:sp>
      <p:pic>
        <p:nvPicPr>
          <p:cNvPr id="11" name="Picture 10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5CC01577-D3DE-8E84-E02D-9BF3249D38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384" y="1076994"/>
            <a:ext cx="7360920" cy="20549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D170DB4-8163-8C0A-0387-8145F06AD2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6844" y="3049998"/>
            <a:ext cx="4794327" cy="371080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B7BB753-3922-AD7E-810D-B49ED9EA1156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1. Meta-Analysis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9A43F0-1EA4-2604-0CC1-2F728C2345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613" y="1431194"/>
            <a:ext cx="8229600" cy="4525963"/>
          </a:xfrm>
        </p:spPr>
        <p:txBody>
          <a:bodyPr/>
          <a:lstStyle/>
          <a:p>
            <a:r>
              <a:rPr lang="en-US" dirty="0"/>
              <a:t>After controlling for non-independence and estimating meta-analytic means we want to calculate </a:t>
            </a:r>
            <a:r>
              <a:rPr lang="en-US" b="1" i="1" dirty="0"/>
              <a:t>how much variation in effects exists</a:t>
            </a:r>
          </a:p>
          <a:p>
            <a:r>
              <a:rPr lang="en-US" b="1" i="1" dirty="0"/>
              <a:t>Why?</a:t>
            </a:r>
          </a:p>
          <a:p>
            <a:pPr lvl="1"/>
            <a:r>
              <a:rPr lang="en-US" dirty="0"/>
              <a:t>Tells us how consistent effects are across studies</a:t>
            </a:r>
          </a:p>
          <a:p>
            <a:pPr lvl="1"/>
            <a:r>
              <a:rPr lang="en-US" dirty="0"/>
              <a:t>Tells us how much variation is the result of sampling error relative to other drivers</a:t>
            </a:r>
          </a:p>
          <a:p>
            <a:pPr lvl="1"/>
            <a:r>
              <a:rPr lang="en-US" dirty="0"/>
              <a:t>Should </a:t>
            </a:r>
            <a:r>
              <a:rPr lang="en-US" b="1" i="1" dirty="0"/>
              <a:t>ALWAYS</a:t>
            </a:r>
            <a:r>
              <a:rPr lang="en-US" dirty="0"/>
              <a:t> accompany effect size means </a:t>
            </a:r>
            <a:endParaRPr lang="en-US" b="1" i="1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0D810A6-0D90-FF93-706C-0808A2ABAF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063" y="174156"/>
            <a:ext cx="7886700" cy="1325563"/>
          </a:xfrm>
        </p:spPr>
        <p:txBody>
          <a:bodyPr/>
          <a:lstStyle/>
          <a:p>
            <a:r>
              <a:rPr lang="en-US" dirty="0"/>
              <a:t>Quantifying Heterogeneity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EB96C1-166E-8A58-2996-A6C16DFE4DF9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2. Heterogeneity Analysis</a:t>
            </a:r>
          </a:p>
        </p:txBody>
      </p:sp>
    </p:spTree>
    <p:extLst>
      <p:ext uri="{BB962C8B-B14F-4D97-AF65-F5344CB8AC3E}">
        <p14:creationId xmlns:p14="http://schemas.microsoft.com/office/powerpoint/2010/main" val="218006813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7063" y="134712"/>
            <a:ext cx="7886700" cy="1325563"/>
          </a:xfrm>
        </p:spPr>
        <p:txBody>
          <a:bodyPr/>
          <a:lstStyle/>
          <a:p>
            <a:r>
              <a:rPr lang="en-US" dirty="0"/>
              <a:t>Quantifying Heterogeneity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9275" y="1359703"/>
            <a:ext cx="8042276" cy="3302696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Two common heterogeneity statistics</a:t>
            </a:r>
          </a:p>
          <a:p>
            <a:pPr lvl="1"/>
            <a:r>
              <a:rPr lang="en-US" dirty="0"/>
              <a:t>Cochran’s </a:t>
            </a:r>
            <a:r>
              <a:rPr lang="en-US" i="1" dirty="0"/>
              <a:t>Q </a:t>
            </a:r>
            <a:r>
              <a:rPr lang="en-US" dirty="0"/>
              <a:t>and</a:t>
            </a:r>
            <a:r>
              <a:rPr lang="en-US" i="1" dirty="0"/>
              <a:t> I</a:t>
            </a:r>
            <a:r>
              <a:rPr lang="en-US" baseline="30000" dirty="0"/>
              <a:t>2</a:t>
            </a:r>
            <a:endParaRPr lang="en-US" i="1" dirty="0"/>
          </a:p>
          <a:p>
            <a:r>
              <a:rPr lang="en-US" i="1" dirty="0"/>
              <a:t>I</a:t>
            </a:r>
            <a:r>
              <a:rPr lang="en-US" baseline="30000" dirty="0"/>
              <a:t>2</a:t>
            </a:r>
            <a:r>
              <a:rPr lang="en-US" i="1" dirty="0"/>
              <a:t> </a:t>
            </a:r>
            <a:r>
              <a:rPr lang="en-US" dirty="0"/>
              <a:t>is a preferred measure of heterogeneity (it does not depend on the sample size while </a:t>
            </a:r>
            <a:r>
              <a:rPr lang="en-US" i="1" dirty="0"/>
              <a:t>Q </a:t>
            </a:r>
            <a:r>
              <a:rPr lang="en-US" dirty="0"/>
              <a:t>does)</a:t>
            </a:r>
          </a:p>
          <a:p>
            <a:r>
              <a:rPr lang="en-US" dirty="0"/>
              <a:t>Q-test only tell us whether there is any heterogeneity but not how much</a:t>
            </a:r>
          </a:p>
          <a:p>
            <a:r>
              <a:rPr lang="en-US" i="1" dirty="0"/>
              <a:t>I</a:t>
            </a:r>
            <a:r>
              <a:rPr lang="en-US" baseline="30000" dirty="0"/>
              <a:t>2</a:t>
            </a:r>
            <a:r>
              <a:rPr lang="en-US" i="1" dirty="0"/>
              <a:t> </a:t>
            </a:r>
            <a:r>
              <a:rPr lang="en-US" dirty="0"/>
              <a:t>is like effect size statistics</a:t>
            </a:r>
          </a:p>
          <a:p>
            <a:pPr lvl="1"/>
            <a:r>
              <a:rPr lang="en-US" i="1" dirty="0"/>
              <a:t>I</a:t>
            </a:r>
            <a:r>
              <a:rPr lang="en-US" baseline="30000" dirty="0"/>
              <a:t>2 </a:t>
            </a:r>
            <a:r>
              <a:rPr lang="en-US" dirty="0"/>
              <a:t>= 25, 50 &amp; 75% (low, moderate &amp; high)</a:t>
            </a:r>
            <a:endParaRPr lang="en-US" baseline="30000" dirty="0"/>
          </a:p>
          <a:p>
            <a:pPr lvl="1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4FF230D2-65CA-1943-921E-C39BDBE22288}"/>
                  </a:ext>
                </a:extLst>
              </p:cNvPr>
              <p:cNvSpPr/>
              <p:nvPr/>
            </p:nvSpPr>
            <p:spPr>
              <a:xfrm>
                <a:off x="1287106" y="4404176"/>
                <a:ext cx="4572000" cy="2034531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>
                  <a:spcBef>
                    <a:spcPts val="1000"/>
                  </a:spcBef>
                  <a:spcAft>
                    <a:spcPts val="0"/>
                  </a:spcAft>
                </a:pPr>
                <a:r>
                  <a:rPr lang="en-US" sz="2000" b="1" dirty="0">
                    <a:solidFill>
                      <a:srgbClr val="4F81BD"/>
                    </a:solidFill>
                    <a:latin typeface="Calibri" panose="020F0502020204030204" pitchFamily="34" charset="0"/>
                    <a:ea typeface="MS Gothic" panose="020B0609070205080204" pitchFamily="49" charset="-128"/>
                    <a:cs typeface="Times New Roman" panose="02020603050405020304" pitchFamily="18" charset="0"/>
                  </a:rPr>
                  <a:t> </a:t>
                </a:r>
                <a:endParaRPr lang="en-AU" sz="2000" b="1" dirty="0">
                  <a:solidFill>
                    <a:srgbClr val="4F81BD"/>
                  </a:solidFill>
                  <a:effectLst/>
                  <a:latin typeface="Calibri" panose="020F0502020204030204" pitchFamily="34" charset="0"/>
                  <a:ea typeface="MS Gothic" panose="020B0609070205080204" pitchFamily="49" charset="-128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AU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𝐼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AU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AU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AU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lang="en-AU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AU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AU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𝑚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AU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AU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AU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−1)</m:t>
                          </m:r>
                          <m:nary>
                            <m:naryPr>
                              <m:chr m:val="∑"/>
                              <m:limLoc m:val="undOvr"/>
                              <m:ctrlPr>
                                <a:rPr lang="en-AU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AU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sSup>
                            <m:sSupPr>
                              <m:ctrlPr>
                                <a:rPr lang="en-AU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AU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limLoc m:val="undOvr"/>
                                      <m:ctrlPr>
                                        <a:rPr lang="en-AU" i="1">
                                          <a:latin typeface="Cambria Math" panose="02040503050406030204" pitchFamily="18" charset="0"/>
                                          <a:ea typeface="Cambria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𝑘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en-AU" i="1">
                                              <a:latin typeface="Cambria Math" panose="02040503050406030204" pitchFamily="18" charset="0"/>
                                              <a:ea typeface="Cambria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nary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nary>
                            <m:naryPr>
                              <m:chr m:val="∑"/>
                              <m:limLoc m:val="undOvr"/>
                              <m:ctrlPr>
                                <a:rPr lang="en-AU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AU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AU" i="1">
                                          <a:latin typeface="Cambria Math" panose="02040503050406030204" pitchFamily="18" charset="0"/>
                                          <a:ea typeface="Cambria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en-AU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4FF230D2-65CA-1943-921E-C39BDBE222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7106" y="4404176"/>
                <a:ext cx="4572000" cy="2034531"/>
              </a:xfrm>
              <a:prstGeom prst="rect">
                <a:avLst/>
              </a:prstGeom>
              <a:blipFill>
                <a:blip r:embed="rId2"/>
                <a:stretch>
                  <a:fillRect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35C9C6F5-2C5C-1E40-8174-EEB0B69ABCE6}"/>
              </a:ext>
            </a:extLst>
          </p:cNvPr>
          <p:cNvSpPr txBox="1"/>
          <p:nvPr/>
        </p:nvSpPr>
        <p:spPr>
          <a:xfrm>
            <a:off x="5902295" y="4764537"/>
            <a:ext cx="27502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k</a:t>
            </a:r>
            <a:r>
              <a:rPr lang="en-US" dirty="0"/>
              <a:t> = the number of study </a:t>
            </a:r>
          </a:p>
          <a:p>
            <a:r>
              <a:rPr lang="en-US" dirty="0"/>
              <a:t>= the number of effect size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511C3D-459B-6441-9980-31C759C2DFC4}"/>
              </a:ext>
            </a:extLst>
          </p:cNvPr>
          <p:cNvSpPr txBox="1"/>
          <p:nvPr/>
        </p:nvSpPr>
        <p:spPr>
          <a:xfrm>
            <a:off x="6326372" y="6244412"/>
            <a:ext cx="25531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Higgins et al. (2003, BMJ)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638232-63A2-814C-8091-F36268EA6187}"/>
              </a:ext>
            </a:extLst>
          </p:cNvPr>
          <p:cNvSpPr txBox="1"/>
          <p:nvPr/>
        </p:nvSpPr>
        <p:spPr>
          <a:xfrm>
            <a:off x="5963278" y="5642703"/>
            <a:ext cx="2434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w</a:t>
            </a:r>
            <a:r>
              <a:rPr lang="en-US" dirty="0"/>
              <a:t> = fixed effect weights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89CFE8-24C3-A2A4-82B6-85E6EAF76DB5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2. Heterogeneity Analysis</a:t>
            </a:r>
          </a:p>
        </p:txBody>
      </p:sp>
    </p:spTree>
    <p:extLst>
      <p:ext uri="{BB962C8B-B14F-4D97-AF65-F5344CB8AC3E}">
        <p14:creationId xmlns:p14="http://schemas.microsoft.com/office/powerpoint/2010/main" val="3450039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F1CBF-0E50-754B-8DE8-5CC3A21C5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900" y="266567"/>
            <a:ext cx="8494084" cy="1325563"/>
          </a:xfrm>
        </p:spPr>
        <p:txBody>
          <a:bodyPr>
            <a:normAutofit fontScale="90000"/>
          </a:bodyPr>
          <a:lstStyle/>
          <a:p>
            <a:r>
              <a:rPr lang="en-US" i="1" dirty="0"/>
              <a:t>Heterogeneity: I</a:t>
            </a:r>
            <a:r>
              <a:rPr lang="en-US" baseline="30000" dirty="0"/>
              <a:t>2</a:t>
            </a:r>
            <a:r>
              <a:rPr lang="en-US" dirty="0"/>
              <a:t> for multilevel models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AD93E8-5F57-E341-A694-A2E707C601BE}"/>
              </a:ext>
            </a:extLst>
          </p:cNvPr>
          <p:cNvSpPr txBox="1"/>
          <p:nvPr/>
        </p:nvSpPr>
        <p:spPr>
          <a:xfrm>
            <a:off x="0" y="6539956"/>
            <a:ext cx="2689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Nakagawa &amp; Santos (2012)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6CA0979F-1629-EF43-B887-1FAA53ADD550}"/>
                  </a:ext>
                </a:extLst>
              </p:cNvPr>
              <p:cNvSpPr/>
              <p:nvPr/>
            </p:nvSpPr>
            <p:spPr>
              <a:xfrm>
                <a:off x="1344695" y="3062708"/>
                <a:ext cx="5145768" cy="56919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sz="2800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800" i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sz="2800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800" i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AU" sz="2800" b="0" i="1" smtClean="0">
                              <a:latin typeface="Cambria Math" panose="02040503050406030204" pitchFamily="18" charset="0"/>
                            </a:rPr>
                            <m:t>𝑝𝑝</m:t>
                          </m:r>
                        </m:sub>
                        <m:sup>
                          <m:r>
                            <a:rPr lang="en-US" sz="2800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800" i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AU" sz="2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  <m:sup>
                          <m:r>
                            <a:rPr lang="en-US" sz="2800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800" i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  <m:sup>
                          <m:r>
                            <a:rPr lang="en-US" sz="2800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800" i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lang="en-US" sz="2800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6CA0979F-1629-EF43-B887-1FAA53ADD5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4695" y="3062708"/>
                <a:ext cx="5145768" cy="569195"/>
              </a:xfrm>
              <a:prstGeom prst="rect">
                <a:avLst/>
              </a:prstGeom>
              <a:blipFill>
                <a:blip r:embed="rId2"/>
                <a:stretch>
                  <a:fillRect b="-63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352ABCE6-D6A6-1846-BB2C-F547759E44FA}"/>
              </a:ext>
            </a:extLst>
          </p:cNvPr>
          <p:cNvSpPr txBox="1"/>
          <p:nvPr/>
        </p:nvSpPr>
        <p:spPr>
          <a:xfrm>
            <a:off x="6419472" y="2551837"/>
            <a:ext cx="275966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t</a:t>
            </a:r>
            <a:r>
              <a:rPr lang="en-US" dirty="0"/>
              <a:t> = total</a:t>
            </a:r>
          </a:p>
          <a:p>
            <a:r>
              <a:rPr lang="en-US" i="1" dirty="0"/>
              <a:t>a</a:t>
            </a:r>
            <a:r>
              <a:rPr lang="en-US" dirty="0"/>
              <a:t> = phylogenetic</a:t>
            </a:r>
          </a:p>
          <a:p>
            <a:r>
              <a:rPr lang="en-US" i="1" dirty="0" err="1"/>
              <a:t>spp</a:t>
            </a:r>
            <a:r>
              <a:rPr lang="en-US" dirty="0"/>
              <a:t> = non-phylogenetic </a:t>
            </a:r>
            <a:r>
              <a:rPr lang="en-US" dirty="0" err="1"/>
              <a:t>spp</a:t>
            </a:r>
            <a:endParaRPr lang="en-US" dirty="0"/>
          </a:p>
          <a:p>
            <a:r>
              <a:rPr lang="en-US" i="1" dirty="0"/>
              <a:t>s</a:t>
            </a:r>
            <a:r>
              <a:rPr lang="en-US" dirty="0"/>
              <a:t> = study</a:t>
            </a:r>
          </a:p>
          <a:p>
            <a:r>
              <a:rPr lang="en-US" i="1" dirty="0"/>
              <a:t>e</a:t>
            </a:r>
            <a:r>
              <a:rPr lang="en-US" dirty="0"/>
              <a:t> = effect size</a:t>
            </a:r>
          </a:p>
          <a:p>
            <a:r>
              <a:rPr lang="en-US" i="1" dirty="0"/>
              <a:t>m</a:t>
            </a:r>
            <a:r>
              <a:rPr lang="en-US" dirty="0"/>
              <a:t> = sampling error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4B648374-7A66-4741-A591-2FBDEEE73163}"/>
                  </a:ext>
                </a:extLst>
              </p:cNvPr>
              <p:cNvSpPr/>
              <p:nvPr/>
            </p:nvSpPr>
            <p:spPr>
              <a:xfrm>
                <a:off x="1344695" y="4363348"/>
                <a:ext cx="5849615" cy="95917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  <m:sup>
                              <m:r>
                                <a:rPr lang="en-US" sz="2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AU" sz="2400" b="0" i="1" smtClean="0">
                                  <a:latin typeface="Cambria Math" panose="02040503050406030204" pitchFamily="18" charset="0"/>
                                </a:rPr>
                                <m:t>𝑝𝑝</m:t>
                              </m:r>
                            </m:sub>
                            <m:sup>
                              <m:r>
                                <a:rPr lang="en-US" sz="2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AU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en-US" sz="2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  <m:sup>
                              <m:r>
                                <a:rPr lang="en-US" sz="2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  <m:sup>
                              <m:r>
                                <a:rPr lang="en-US" sz="2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AU" sz="2400" b="0" i="1" smtClean="0">
                                  <a:latin typeface="Cambria Math" panose="02040503050406030204" pitchFamily="18" charset="0"/>
                                </a:rPr>
                                <m:t>𝑝𝑝</m:t>
                              </m:r>
                            </m:sub>
                            <m:sup>
                              <m:r>
                                <a:rPr lang="en-US" sz="2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AU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en-US" sz="2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  <m:sup>
                              <m:r>
                                <a:rPr lang="en-US" sz="2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  <m:sup>
                              <m:r>
                                <a:rPr lang="en-US" sz="2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sz="24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US" sz="2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  <m:sup>
                              <m:r>
                                <a:rPr lang="en-US" sz="2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US" sz="2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4B648374-7A66-4741-A591-2FBDEEE731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4695" y="4363348"/>
                <a:ext cx="5849615" cy="959173"/>
              </a:xfrm>
              <a:prstGeom prst="rect">
                <a:avLst/>
              </a:prstGeom>
              <a:blipFill>
                <a:blip r:embed="rId3"/>
                <a:stretch>
                  <a:fillRect b="-12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F07A93CA-E5C8-2D41-8264-C4BBAE62E0A9}"/>
                  </a:ext>
                </a:extLst>
              </p:cNvPr>
              <p:cNvSpPr/>
              <p:nvPr/>
            </p:nvSpPr>
            <p:spPr>
              <a:xfrm>
                <a:off x="1705687" y="5648322"/>
                <a:ext cx="997261" cy="7144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  <m:sup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F07A93CA-E5C8-2D41-8264-C4BBAE62E0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5687" y="5648322"/>
                <a:ext cx="997261" cy="71449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2D68DFA6-019F-C548-BEC5-8B566525EE0B}"/>
                  </a:ext>
                </a:extLst>
              </p:cNvPr>
              <p:cNvSpPr/>
              <p:nvPr/>
            </p:nvSpPr>
            <p:spPr>
              <a:xfrm>
                <a:off x="3287854" y="5648321"/>
                <a:ext cx="1342355" cy="7215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𝑝𝑝</m:t>
                          </m:r>
                        </m:sub>
                        <m:sup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𝑝𝑝</m:t>
                              </m:r>
                            </m:sub>
                            <m:sup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2D68DFA6-019F-C548-BEC5-8B566525EE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7854" y="5648321"/>
                <a:ext cx="1342355" cy="72154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7FF393B9-E8CC-ED45-AB0E-9EDC73A2FC65}"/>
                  </a:ext>
                </a:extLst>
              </p:cNvPr>
              <p:cNvSpPr/>
              <p:nvPr/>
            </p:nvSpPr>
            <p:spPr>
              <a:xfrm>
                <a:off x="4870021" y="5687002"/>
                <a:ext cx="1034129" cy="7144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  <m:sup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7FF393B9-E8CC-ED45-AB0E-9EDC73A2FC6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0021" y="5687002"/>
                <a:ext cx="1034129" cy="71449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354E441C-B26A-EC48-9D52-6B7BB9402288}"/>
                  </a:ext>
                </a:extLst>
              </p:cNvPr>
              <p:cNvSpPr/>
              <p:nvPr/>
            </p:nvSpPr>
            <p:spPr>
              <a:xfrm>
                <a:off x="6452188" y="5687002"/>
                <a:ext cx="997261" cy="7144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  <m:sup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  <m:sup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354E441C-B26A-EC48-9D52-6B7BB94022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2188" y="5687002"/>
                <a:ext cx="997261" cy="71449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05ADFAC2-FA7A-D181-587F-0CA9BDED4B41}"/>
              </a:ext>
            </a:extLst>
          </p:cNvPr>
          <p:cNvSpPr txBox="1"/>
          <p:nvPr/>
        </p:nvSpPr>
        <p:spPr>
          <a:xfrm>
            <a:off x="821802" y="1399753"/>
            <a:ext cx="76722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Proportion of variation relative to total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I</a:t>
            </a:r>
            <a:r>
              <a:rPr lang="en-US" b="1" baseline="30000" dirty="0"/>
              <a:t>2</a:t>
            </a:r>
            <a:r>
              <a:rPr lang="en-US" b="1" baseline="-25000" dirty="0"/>
              <a:t>t(total) </a:t>
            </a:r>
            <a:r>
              <a:rPr lang="en-US" dirty="0"/>
              <a:t>: Proportion of variance among effects after removing sampling variation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9F7417F-7A5B-7D64-B2AB-DFB3871F622A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2. Heterogeneity Analysis</a:t>
            </a:r>
          </a:p>
        </p:txBody>
      </p:sp>
    </p:spTree>
    <p:extLst>
      <p:ext uri="{BB962C8B-B14F-4D97-AF65-F5344CB8AC3E}">
        <p14:creationId xmlns:p14="http://schemas.microsoft.com/office/powerpoint/2010/main" val="329873548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199" y="1272275"/>
                <a:ext cx="8229600" cy="4525963"/>
              </a:xfrm>
            </p:spPr>
            <p:txBody>
              <a:bodyPr>
                <a:normAutofit fontScale="47500" lnSpcReduction="2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ar-AE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𝑡𝑜𝑡𝑎𝑙</m:t>
                          </m:r>
                        </m:sub>
                        <m:sup>
                          <m:r>
                            <a:rPr lang="ar-AE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ar-AE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𝑠𝑡𝑢𝑑𝑦</m:t>
                              </m:r>
                            </m:sub>
                            <m:sup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ar-AE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𝑝h𝑦𝑙𝑜𝑔𝑒𝑛𝑦</m:t>
                              </m:r>
                            </m:sub>
                            <m:sup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ar-AE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𝑠𝑝𝑒𝑐𝑖𝑒𝑠</m:t>
                              </m:r>
                            </m:sub>
                            <m:sup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ar-AE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𝑟𝑒𝑠𝑖𝑑𝑢𝑎𝑙</m:t>
                              </m:r>
                            </m:sub>
                            <m:sup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𝑠𝑡𝑢𝑑𝑦</m:t>
                              </m:r>
                            </m:sub>
                            <m:sup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ar-AE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𝑝h𝑦𝑙𝑜𝑔𝑒𝑛𝑦</m:t>
                              </m:r>
                            </m:sub>
                            <m:sup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ar-AE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𝑠𝑝𝑒𝑐𝑖𝑒𝑠</m:t>
                              </m:r>
                            </m:sub>
                            <m:sup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ar-AE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𝑟𝑒𝑠𝑖𝑑𝑢𝑎𝑙</m:t>
                              </m:r>
                            </m:sub>
                            <m:sup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ar-AE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  <m:sup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ar-AE">
                          <a:latin typeface="Cambria Math" panose="02040503050406030204" pitchFamily="18" charset="0"/>
                        </a:rPr>
                        <m:t> </m:t>
                      </m:r>
                    </m:oMath>
                  </m:oMathPara>
                </a14:m>
                <a:endParaRPr lang="ar-AE" dirty="0"/>
              </a:p>
              <a:p>
                <a:pPr indent="0">
                  <a:buNone/>
                </a:pPr>
                <a:endParaRPr lang="ar-AE" i="1" dirty="0">
                  <a:solidFill>
                    <a:srgbClr val="60A0B0"/>
                  </a:solidFill>
                  <a:latin typeface="Courier"/>
                </a:endParaRPr>
              </a:p>
              <a:p>
                <a:pPr indent="0">
                  <a:buNone/>
                </a:pPr>
                <a:r>
                  <a:rPr lang="ar-AE" i="1" dirty="0">
                    <a:solidFill>
                      <a:srgbClr val="60A0B0"/>
                    </a:solidFill>
                    <a:latin typeface="Courier"/>
                  </a:rPr>
                  <a:t># </a:t>
                </a:r>
                <a:r>
                  <a:rPr lang="en-AU" i="1" dirty="0">
                    <a:solidFill>
                      <a:srgbClr val="60A0B0"/>
                    </a:solidFill>
                    <a:latin typeface="Courier"/>
                  </a:rPr>
                  <a:t>The </a:t>
                </a:r>
                <a:r>
                  <a:rPr lang="en-AU" i="1" dirty="0" err="1">
                    <a:solidFill>
                      <a:srgbClr val="60A0B0"/>
                    </a:solidFill>
                    <a:latin typeface="Courier"/>
                  </a:rPr>
                  <a:t>orchaRd</a:t>
                </a:r>
                <a:r>
                  <a:rPr lang="en-AU" i="1" dirty="0">
                    <a:solidFill>
                      <a:srgbClr val="60A0B0"/>
                    </a:solidFill>
                    <a:latin typeface="Courier"/>
                  </a:rPr>
                  <a:t> package has some convenient functions for calculating various I2 estimates including total. We'll load and install that package</a:t>
                </a:r>
                <a:br>
                  <a:rPr lang="en-AU" dirty="0"/>
                </a:br>
                <a:r>
                  <a:rPr lang="en-AU" i="1" dirty="0">
                    <a:solidFill>
                      <a:srgbClr val="60A0B0"/>
                    </a:solidFill>
                    <a:latin typeface="Courier"/>
                  </a:rPr>
                  <a:t>#</a:t>
                </a:r>
                <a:r>
                  <a:rPr lang="en-AU" i="1" dirty="0" err="1">
                    <a:solidFill>
                      <a:srgbClr val="60A0B0"/>
                    </a:solidFill>
                    <a:latin typeface="Courier"/>
                  </a:rPr>
                  <a:t>install.packages</a:t>
                </a:r>
                <a:r>
                  <a:rPr lang="en-AU" i="1" dirty="0">
                    <a:solidFill>
                      <a:srgbClr val="60A0B0"/>
                    </a:solidFill>
                    <a:latin typeface="Courier"/>
                  </a:rPr>
                  <a:t>("</a:t>
                </a:r>
                <a:r>
                  <a:rPr lang="en-AU" i="1" dirty="0" err="1">
                    <a:solidFill>
                      <a:srgbClr val="60A0B0"/>
                    </a:solidFill>
                    <a:latin typeface="Courier"/>
                  </a:rPr>
                  <a:t>pacman</a:t>
                </a:r>
                <a:r>
                  <a:rPr lang="en-AU" i="1" dirty="0">
                    <a:solidFill>
                      <a:srgbClr val="60A0B0"/>
                    </a:solidFill>
                    <a:latin typeface="Courier"/>
                  </a:rPr>
                  <a:t>")</a:t>
                </a:r>
                <a:br>
                  <a:rPr lang="en-AU" dirty="0"/>
                </a:br>
                <a:r>
                  <a:rPr lang="en-AU" dirty="0" err="1">
                    <a:latin typeface="Courier"/>
                  </a:rPr>
                  <a:t>pacman</a:t>
                </a:r>
                <a:r>
                  <a:rPr lang="en-AU" dirty="0">
                    <a:solidFill>
                      <a:srgbClr val="4070A0"/>
                    </a:solidFill>
                    <a:latin typeface="Courier"/>
                  </a:rPr>
                  <a:t>::</a:t>
                </a:r>
                <a:r>
                  <a:rPr lang="en-AU" dirty="0" err="1">
                    <a:solidFill>
                      <a:srgbClr val="06287E"/>
                    </a:solidFill>
                    <a:latin typeface="Courier"/>
                  </a:rPr>
                  <a:t>p_load</a:t>
                </a:r>
                <a:r>
                  <a:rPr lang="en-AU" dirty="0">
                    <a:latin typeface="Courier"/>
                  </a:rPr>
                  <a:t>(</a:t>
                </a:r>
                <a:r>
                  <a:rPr lang="en-AU" dirty="0" err="1">
                    <a:latin typeface="Courier"/>
                  </a:rPr>
                  <a:t>devtools</a:t>
                </a:r>
                <a:r>
                  <a:rPr lang="en-AU" dirty="0">
                    <a:latin typeface="Courier"/>
                  </a:rPr>
                  <a:t>, </a:t>
                </a:r>
                <a:r>
                  <a:rPr lang="en-AU" dirty="0" err="1">
                    <a:latin typeface="Courier"/>
                  </a:rPr>
                  <a:t>tidyverse</a:t>
                </a:r>
                <a:r>
                  <a:rPr lang="en-AU" dirty="0">
                    <a:latin typeface="Courier"/>
                  </a:rPr>
                  <a:t>, </a:t>
                </a:r>
                <a:r>
                  <a:rPr lang="en-AU" dirty="0" err="1">
                    <a:latin typeface="Courier"/>
                  </a:rPr>
                  <a:t>metafor</a:t>
                </a:r>
                <a:r>
                  <a:rPr lang="en-AU" dirty="0">
                    <a:latin typeface="Courier"/>
                  </a:rPr>
                  <a:t>, patchwork, </a:t>
                </a:r>
                <a:r>
                  <a:rPr lang="en-AU" dirty="0" err="1">
                    <a:latin typeface="Courier"/>
                  </a:rPr>
                  <a:t>R.rsp</a:t>
                </a:r>
                <a:r>
                  <a:rPr lang="en-AU" dirty="0">
                    <a:latin typeface="Courier"/>
                  </a:rPr>
                  <a:t>, </a:t>
                </a:r>
                <a:r>
                  <a:rPr lang="en-AU" dirty="0" err="1">
                    <a:latin typeface="Courier"/>
                  </a:rPr>
                  <a:t>emmeans</a:t>
                </a:r>
                <a:r>
                  <a:rPr lang="en-AU" dirty="0">
                    <a:latin typeface="Courier"/>
                  </a:rPr>
                  <a:t>, </a:t>
                </a:r>
                <a:r>
                  <a:rPr lang="en-AU" dirty="0" err="1">
                    <a:latin typeface="Courier"/>
                  </a:rPr>
                  <a:t>flextable</a:t>
                </a:r>
                <a:r>
                  <a:rPr lang="en-AU" dirty="0">
                    <a:latin typeface="Courier"/>
                  </a:rPr>
                  <a:t>)</a:t>
                </a:r>
                <a:br>
                  <a:rPr lang="en-AU" dirty="0"/>
                </a:br>
                <a:br>
                  <a:rPr lang="en-AU" dirty="0"/>
                </a:br>
                <a:r>
                  <a:rPr lang="en-AU" i="1" dirty="0">
                    <a:solidFill>
                      <a:srgbClr val="60A0B0"/>
                    </a:solidFill>
                    <a:latin typeface="Courier"/>
                  </a:rPr>
                  <a:t>#</a:t>
                </a:r>
                <a:r>
                  <a:rPr lang="en-AU" i="1" dirty="0" err="1">
                    <a:solidFill>
                      <a:srgbClr val="60A0B0"/>
                    </a:solidFill>
                    <a:latin typeface="Courier"/>
                  </a:rPr>
                  <a:t>devtools</a:t>
                </a:r>
                <a:r>
                  <a:rPr lang="en-AU" i="1" dirty="0">
                    <a:solidFill>
                      <a:srgbClr val="60A0B0"/>
                    </a:solidFill>
                    <a:latin typeface="Courier"/>
                  </a:rPr>
                  <a:t>::</a:t>
                </a:r>
                <a:r>
                  <a:rPr lang="en-AU" i="1" dirty="0" err="1">
                    <a:solidFill>
                      <a:srgbClr val="60A0B0"/>
                    </a:solidFill>
                    <a:latin typeface="Courier"/>
                  </a:rPr>
                  <a:t>install_github</a:t>
                </a:r>
                <a:r>
                  <a:rPr lang="en-AU" i="1" dirty="0">
                    <a:solidFill>
                      <a:srgbClr val="60A0B0"/>
                    </a:solidFill>
                    <a:latin typeface="Courier"/>
                  </a:rPr>
                  <a:t>("daniel1noble/</a:t>
                </a:r>
                <a:r>
                  <a:rPr lang="en-AU" i="1" dirty="0" err="1">
                    <a:solidFill>
                      <a:srgbClr val="60A0B0"/>
                    </a:solidFill>
                    <a:latin typeface="Courier"/>
                  </a:rPr>
                  <a:t>orchaRd</a:t>
                </a:r>
                <a:r>
                  <a:rPr lang="en-AU" i="1" dirty="0">
                    <a:solidFill>
                      <a:srgbClr val="60A0B0"/>
                    </a:solidFill>
                    <a:latin typeface="Courier"/>
                  </a:rPr>
                  <a:t>", force = TRUE, </a:t>
                </a:r>
                <a:r>
                  <a:rPr lang="en-AU" i="1" dirty="0" err="1">
                    <a:solidFill>
                      <a:srgbClr val="60A0B0"/>
                    </a:solidFill>
                    <a:latin typeface="Courier"/>
                  </a:rPr>
                  <a:t>build_vignettes</a:t>
                </a:r>
                <a:r>
                  <a:rPr lang="en-AU" i="1" dirty="0">
                    <a:solidFill>
                      <a:srgbClr val="60A0B0"/>
                    </a:solidFill>
                    <a:latin typeface="Courier"/>
                  </a:rPr>
                  <a:t> = TRUE)</a:t>
                </a:r>
                <a:br>
                  <a:rPr lang="en-AU" dirty="0"/>
                </a:br>
                <a:r>
                  <a:rPr lang="en-AU" dirty="0">
                    <a:solidFill>
                      <a:srgbClr val="06287E"/>
                    </a:solidFill>
                    <a:latin typeface="Courier"/>
                  </a:rPr>
                  <a:t>library</a:t>
                </a:r>
                <a:r>
                  <a:rPr lang="en-AU" dirty="0">
                    <a:latin typeface="Courier"/>
                  </a:rPr>
                  <a:t>(</a:t>
                </a:r>
                <a:r>
                  <a:rPr lang="en-AU" dirty="0" err="1">
                    <a:latin typeface="Courier"/>
                  </a:rPr>
                  <a:t>orchaRd</a:t>
                </a:r>
                <a:r>
                  <a:rPr lang="en-AU" dirty="0">
                    <a:latin typeface="Courier"/>
                  </a:rPr>
                  <a:t>)</a:t>
                </a:r>
                <a:br>
                  <a:rPr lang="en-AU" dirty="0"/>
                </a:br>
                <a:br>
                  <a:rPr lang="en-AU" dirty="0"/>
                </a:br>
                <a:r>
                  <a:rPr lang="en-AU" dirty="0" err="1">
                    <a:latin typeface="Courier"/>
                  </a:rPr>
                  <a:t>orchaRd</a:t>
                </a:r>
                <a:r>
                  <a:rPr lang="en-AU" dirty="0">
                    <a:solidFill>
                      <a:srgbClr val="4070A0"/>
                    </a:solidFill>
                    <a:latin typeface="Courier"/>
                  </a:rPr>
                  <a:t>::</a:t>
                </a:r>
                <a:r>
                  <a:rPr lang="en-AU" dirty="0">
                    <a:solidFill>
                      <a:srgbClr val="06287E"/>
                    </a:solidFill>
                    <a:latin typeface="Courier"/>
                  </a:rPr>
                  <a:t>i2_ml</a:t>
                </a:r>
                <a:r>
                  <a:rPr lang="en-AU" dirty="0">
                    <a:latin typeface="Courier"/>
                  </a:rPr>
                  <a:t>(MLMA, </a:t>
                </a:r>
                <a:r>
                  <a:rPr lang="en-AU" dirty="0">
                    <a:solidFill>
                      <a:srgbClr val="7D9029"/>
                    </a:solidFill>
                    <a:latin typeface="Courier"/>
                  </a:rPr>
                  <a:t>data =</a:t>
                </a:r>
                <a:r>
                  <a:rPr lang="en-AU" dirty="0">
                    <a:latin typeface="Courier"/>
                  </a:rPr>
                  <a:t> </a:t>
                </a:r>
                <a:r>
                  <a:rPr lang="en-AU" dirty="0" err="1">
                    <a:latin typeface="Courier"/>
                  </a:rPr>
                  <a:t>asr_dat</a:t>
                </a:r>
                <a:r>
                  <a:rPr lang="en-AU" dirty="0">
                    <a:latin typeface="Courier"/>
                  </a:rPr>
                  <a:t>)</a:t>
                </a:r>
              </a:p>
              <a:p>
                <a:pPr indent="0">
                  <a:buNone/>
                </a:pPr>
                <a:r>
                  <a:rPr lang="en-AU" dirty="0">
                    <a:latin typeface="Courier"/>
                  </a:rPr>
                  <a:t>##      I2_Total I2_species_ID   I2_study_ID      I2_es_ID 
##     98.418961      2.982312     58.480574     36.956076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199" y="1272275"/>
                <a:ext cx="8229600" cy="4525963"/>
              </a:xfrm>
              <a:blipFill>
                <a:blip r:embed="rId2"/>
                <a:stretch>
                  <a:fillRect r="-18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8696304F-2D74-9CA3-26B5-35D5FB23393C}"/>
              </a:ext>
            </a:extLst>
          </p:cNvPr>
          <p:cNvSpPr txBox="1">
            <a:spLocks/>
          </p:cNvSpPr>
          <p:nvPr/>
        </p:nvSpPr>
        <p:spPr>
          <a:xfrm>
            <a:off x="283464" y="220714"/>
            <a:ext cx="87678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i="1"/>
              <a:t>Heterogeneity: I</a:t>
            </a:r>
            <a:r>
              <a:rPr lang="en-US" baseline="30000"/>
              <a:t>2</a:t>
            </a:r>
            <a:r>
              <a:rPr lang="en-US"/>
              <a:t> for multilevel models</a:t>
            </a:r>
            <a:endParaRPr lang="en-US" dirty="0"/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51FACC65-4E7D-D998-3695-D488681FB7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2387" y="5048782"/>
            <a:ext cx="4943086" cy="165377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742652-A46C-EA72-7366-4DE563EAB0AB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2. Heterogeneity Analysis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2AA24F-B15A-0E01-ADF4-8CE2D90969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58822"/>
            <a:ext cx="8229600" cy="1143000"/>
          </a:xfrm>
        </p:spPr>
        <p:txBody>
          <a:bodyPr>
            <a:normAutofit/>
          </a:bodyPr>
          <a:lstStyle/>
          <a:p>
            <a:r>
              <a:rPr lang="en-US" i="1" dirty="0"/>
              <a:t>Heterogeneity: </a:t>
            </a:r>
            <a:r>
              <a:rPr lang="en-US" dirty="0"/>
              <a:t>Prediction Intervals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C42543-4733-C3C5-21CA-6659EBA305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2088"/>
            <a:ext cx="8229600" cy="4525963"/>
          </a:xfrm>
        </p:spPr>
        <p:txBody>
          <a:bodyPr/>
          <a:lstStyle/>
          <a:p>
            <a:r>
              <a:rPr lang="en-US" dirty="0"/>
              <a:t>I</a:t>
            </a:r>
            <a:r>
              <a:rPr lang="en-US" baseline="30000" dirty="0"/>
              <a:t>2</a:t>
            </a:r>
            <a:r>
              <a:rPr lang="en-US" dirty="0"/>
              <a:t> and </a:t>
            </a:r>
            <a:r>
              <a:rPr lang="en-US" i="1" dirty="0"/>
              <a:t>Q</a:t>
            </a:r>
            <a:r>
              <a:rPr lang="en-US" dirty="0"/>
              <a:t>-tests, while useful, don’t always provide intuitive ways to interpret heterogeneity </a:t>
            </a:r>
          </a:p>
          <a:p>
            <a:r>
              <a:rPr lang="en-US" b="1" i="1" dirty="0"/>
              <a:t>Prediction intervals</a:t>
            </a:r>
            <a:r>
              <a:rPr lang="en-US" dirty="0"/>
              <a:t> really capture effect heterogeneity </a:t>
            </a:r>
          </a:p>
          <a:p>
            <a:pPr lvl="1"/>
            <a:r>
              <a:rPr lang="en-US" b="1" i="1" dirty="0"/>
              <a:t>Recommend reporting these as they are very easy to understand and really tell you a lot about how much effects vary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3553FC-6EA4-C923-1E3A-283BBBC4FBBF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2. Heterogeneity Analysis</a:t>
            </a:r>
          </a:p>
        </p:txBody>
      </p:sp>
    </p:spTree>
    <p:extLst>
      <p:ext uri="{BB962C8B-B14F-4D97-AF65-F5344CB8AC3E}">
        <p14:creationId xmlns:p14="http://schemas.microsoft.com/office/powerpoint/2010/main" val="246518364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73152" y="1519792"/>
                <a:ext cx="8997696" cy="4525963"/>
              </a:xfrm>
            </p:spPr>
            <p:txBody>
              <a:bodyPr>
                <a:normAutofit fontScale="77500" lnSpcReduction="2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>
                          <a:latin typeface="Cambria Math" panose="02040503050406030204" pitchFamily="18" charset="0"/>
                        </a:rPr>
                        <m:t>𝑃𝐼</m:t>
                      </m:r>
                      <m:r>
                        <a:rPr>
                          <a:latin typeface="Cambria Math" panose="02040503050406030204" pitchFamily="18" charset="0"/>
                        </a:rPr>
                        <m:t>∼</m:t>
                      </m:r>
                      <m:acc>
                        <m:accPr>
                          <m:chr m:val="‾"/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  <m:r>
                        <a:rPr>
                          <a:latin typeface="Cambria Math" panose="02040503050406030204" pitchFamily="18" charset="0"/>
                        </a:rPr>
                        <m:t>±1.96</m:t>
                      </m:r>
                      <m:rad>
                        <m:ra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𝑆</m:t>
                          </m:r>
                          <m:sSup>
                            <m:sSup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p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𝑠𝑡𝑢𝑑𝑦</m:t>
                              </m:r>
                            </m:sub>
                            <m:sup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𝑠𝑝𝑒𝑐𝑖𝑒𝑠</m:t>
                              </m:r>
                            </m:sub>
                            <m:sup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𝑟𝑒𝑠𝑖𝑑𝑢𝑎𝑙</m:t>
                              </m:r>
                            </m:sub>
                            <m:sup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rad>
                    </m:oMath>
                  </m:oMathPara>
                </a14:m>
                <a:endParaRPr dirty="0"/>
              </a:p>
              <a:p>
                <a:pPr indent="0">
                  <a:buNone/>
                </a:pPr>
                <a:endParaRPr lang="en-AU" sz="2100" i="1" dirty="0">
                  <a:solidFill>
                    <a:srgbClr val="60A0B0"/>
                  </a:solidFill>
                  <a:latin typeface="Courier"/>
                </a:endParaRPr>
              </a:p>
              <a:p>
                <a:pPr indent="0">
                  <a:buNone/>
                </a:pPr>
                <a:endParaRPr lang="en-AU" sz="2100" i="1" dirty="0">
                  <a:solidFill>
                    <a:srgbClr val="60A0B0"/>
                  </a:solidFill>
                  <a:latin typeface="Courier"/>
                </a:endParaRPr>
              </a:p>
              <a:p>
                <a:pPr indent="0">
                  <a:buNone/>
                </a:pPr>
                <a:r>
                  <a:rPr sz="2100" i="1" dirty="0">
                    <a:solidFill>
                      <a:srgbClr val="60A0B0"/>
                    </a:solidFill>
                    <a:latin typeface="Courier"/>
                  </a:rPr>
                  <a:t># Calculate the prediction intervals</a:t>
                </a:r>
                <a:br>
                  <a:rPr sz="2100" dirty="0"/>
                </a:br>
                <a:r>
                  <a:rPr sz="2100" dirty="0">
                    <a:solidFill>
                      <a:srgbClr val="06287E"/>
                    </a:solidFill>
                    <a:latin typeface="Courier"/>
                  </a:rPr>
                  <a:t>predict</a:t>
                </a:r>
                <a:r>
                  <a:rPr sz="2100" dirty="0">
                    <a:latin typeface="Courier"/>
                  </a:rPr>
                  <a:t>(MLMA)</a:t>
                </a:r>
              </a:p>
              <a:p>
                <a:pPr indent="0">
                  <a:buNone/>
                </a:pPr>
                <a:r>
                  <a:rPr sz="2100" dirty="0">
                    <a:latin typeface="Courier"/>
                  </a:rPr>
                  <a:t>## 
##    pred     se  </a:t>
                </a:r>
                <a:r>
                  <a:rPr sz="2100" dirty="0" err="1">
                    <a:latin typeface="Courier"/>
                  </a:rPr>
                  <a:t>ci.lb</a:t>
                </a:r>
                <a:r>
                  <a:rPr sz="2100" dirty="0">
                    <a:latin typeface="Courier"/>
                  </a:rPr>
                  <a:t>  </a:t>
                </a:r>
                <a:r>
                  <a:rPr sz="2100" dirty="0" err="1">
                    <a:latin typeface="Courier"/>
                  </a:rPr>
                  <a:t>ci.ub</a:t>
                </a:r>
                <a:r>
                  <a:rPr sz="2100" dirty="0">
                    <a:latin typeface="Courier"/>
                  </a:rPr>
                  <a:t>   </a:t>
                </a:r>
                <a:r>
                  <a:rPr sz="2100" dirty="0" err="1">
                    <a:latin typeface="Courier"/>
                  </a:rPr>
                  <a:t>pi.lb</a:t>
                </a:r>
                <a:r>
                  <a:rPr sz="2100" dirty="0">
                    <a:latin typeface="Courier"/>
                  </a:rPr>
                  <a:t>  </a:t>
                </a:r>
                <a:r>
                  <a:rPr sz="2100" dirty="0" err="1">
                    <a:latin typeface="Courier"/>
                  </a:rPr>
                  <a:t>pi.ub</a:t>
                </a:r>
                <a:r>
                  <a:rPr sz="2100" dirty="0">
                    <a:latin typeface="Courier"/>
                  </a:rPr>
                  <a:t> 
##  0.1668 0.0316 0.1010 0.2327 </a:t>
                </a:r>
                <a:r>
                  <a:rPr sz="2100" b="1" dirty="0">
                    <a:latin typeface="Courier"/>
                  </a:rPr>
                  <a:t>-0.1755 0.5091</a:t>
                </a:r>
                <a:endParaRPr lang="en-AU" sz="2100" b="1" dirty="0">
                  <a:latin typeface="Courier"/>
                </a:endParaRPr>
              </a:p>
              <a:p>
                <a:pPr lvl="0" indent="0">
                  <a:buNone/>
                </a:pPr>
                <a:endParaRPr lang="en-AU" sz="2400" dirty="0">
                  <a:latin typeface="Courier"/>
                </a:endParaRPr>
              </a:p>
              <a:p>
                <a:pPr lvl="0" indent="0">
                  <a:buNone/>
                </a:pPr>
                <a:r>
                  <a:rPr lang="en-AU" sz="2400" dirty="0" err="1">
                    <a:latin typeface="Courier"/>
                  </a:rPr>
                  <a:t>l.pi.z</a:t>
                </a:r>
                <a:r>
                  <a:rPr lang="en-AU" sz="2400" dirty="0">
                    <a:latin typeface="Courier"/>
                  </a:rPr>
                  <a:t> </a:t>
                </a:r>
                <a:r>
                  <a:rPr lang="en-AU" sz="2400" dirty="0">
                    <a:solidFill>
                      <a:srgbClr val="007020"/>
                    </a:solidFill>
                    <a:latin typeface="Courier"/>
                  </a:rPr>
                  <a:t>=</a:t>
                </a:r>
                <a:r>
                  <a:rPr lang="en-AU" sz="2400" dirty="0">
                    <a:latin typeface="Courier"/>
                  </a:rPr>
                  <a:t> </a:t>
                </a:r>
                <a:r>
                  <a:rPr lang="en-AU" sz="2400" dirty="0">
                    <a:solidFill>
                      <a:srgbClr val="40A070"/>
                    </a:solidFill>
                    <a:latin typeface="Courier"/>
                  </a:rPr>
                  <a:t>0.1668</a:t>
                </a:r>
                <a:r>
                  <a:rPr lang="en-AU" sz="2400" dirty="0">
                    <a:latin typeface="Courier"/>
                  </a:rPr>
                  <a:t> </a:t>
                </a:r>
                <a:r>
                  <a:rPr lang="en-AU" sz="2400" dirty="0">
                    <a:solidFill>
                      <a:srgbClr val="4070A0"/>
                    </a:solidFill>
                    <a:latin typeface="Courier"/>
                  </a:rPr>
                  <a:t>-</a:t>
                </a:r>
                <a:r>
                  <a:rPr lang="en-AU" sz="2400" dirty="0">
                    <a:latin typeface="Courier"/>
                  </a:rPr>
                  <a:t> </a:t>
                </a:r>
                <a:r>
                  <a:rPr lang="en-AU" sz="2400" dirty="0">
                    <a:solidFill>
                      <a:srgbClr val="40A070"/>
                    </a:solidFill>
                    <a:latin typeface="Courier"/>
                  </a:rPr>
                  <a:t>1.96</a:t>
                </a:r>
                <a:r>
                  <a:rPr lang="en-AU" sz="2400" dirty="0">
                    <a:solidFill>
                      <a:srgbClr val="4070A0"/>
                    </a:solidFill>
                    <a:latin typeface="Courier"/>
                  </a:rPr>
                  <a:t>*</a:t>
                </a:r>
                <a:r>
                  <a:rPr lang="en-AU" sz="2400" dirty="0">
                    <a:solidFill>
                      <a:srgbClr val="06287E"/>
                    </a:solidFill>
                    <a:latin typeface="Courier"/>
                  </a:rPr>
                  <a:t>sqrt</a:t>
                </a:r>
                <a:r>
                  <a:rPr lang="en-AU" sz="2400" dirty="0">
                    <a:latin typeface="Courier"/>
                  </a:rPr>
                  <a:t>(MLMA</a:t>
                </a:r>
                <a:r>
                  <a:rPr lang="en-AU" sz="2400" dirty="0">
                    <a:solidFill>
                      <a:srgbClr val="4070A0"/>
                    </a:solidFill>
                    <a:latin typeface="Courier"/>
                  </a:rPr>
                  <a:t>$</a:t>
                </a:r>
                <a:r>
                  <a:rPr lang="en-AU" sz="2400" dirty="0">
                    <a:latin typeface="Courier"/>
                  </a:rPr>
                  <a:t>se</a:t>
                </a:r>
                <a:r>
                  <a:rPr lang="en-AU" sz="2400" dirty="0">
                    <a:solidFill>
                      <a:srgbClr val="4070A0"/>
                    </a:solidFill>
                    <a:latin typeface="Courier"/>
                  </a:rPr>
                  <a:t>^</a:t>
                </a:r>
                <a:r>
                  <a:rPr lang="en-AU" sz="2400" dirty="0">
                    <a:solidFill>
                      <a:srgbClr val="40A070"/>
                    </a:solidFill>
                    <a:latin typeface="Courier"/>
                  </a:rPr>
                  <a:t>2</a:t>
                </a:r>
                <a:r>
                  <a:rPr lang="en-AU" sz="2400" dirty="0">
                    <a:latin typeface="Courier"/>
                  </a:rPr>
                  <a:t> </a:t>
                </a:r>
                <a:r>
                  <a:rPr lang="en-AU" sz="2400" dirty="0">
                    <a:solidFill>
                      <a:srgbClr val="4070A0"/>
                    </a:solidFill>
                    <a:latin typeface="Courier"/>
                  </a:rPr>
                  <a:t>+</a:t>
                </a:r>
                <a:r>
                  <a:rPr lang="en-AU" sz="2400" dirty="0">
                    <a:latin typeface="Courier"/>
                  </a:rPr>
                  <a:t> </a:t>
                </a:r>
                <a:r>
                  <a:rPr lang="en-AU" sz="2400" dirty="0">
                    <a:solidFill>
                      <a:srgbClr val="06287E"/>
                    </a:solidFill>
                    <a:latin typeface="Courier"/>
                  </a:rPr>
                  <a:t>sum</a:t>
                </a:r>
                <a:r>
                  <a:rPr lang="en-AU" sz="2400" dirty="0">
                    <a:latin typeface="Courier"/>
                  </a:rPr>
                  <a:t>(MLMA</a:t>
                </a:r>
                <a:r>
                  <a:rPr lang="en-AU" sz="2400" dirty="0">
                    <a:solidFill>
                      <a:srgbClr val="4070A0"/>
                    </a:solidFill>
                    <a:latin typeface="Courier"/>
                  </a:rPr>
                  <a:t>$</a:t>
                </a:r>
                <a:r>
                  <a:rPr lang="en-AU" sz="2400" dirty="0">
                    <a:latin typeface="Courier"/>
                  </a:rPr>
                  <a:t>sigma2))</a:t>
                </a:r>
                <a:br>
                  <a:rPr lang="en-AU" sz="2400" dirty="0"/>
                </a:br>
                <a:r>
                  <a:rPr lang="en-AU" sz="2400" dirty="0" err="1">
                    <a:latin typeface="Courier"/>
                  </a:rPr>
                  <a:t>u.pi.z</a:t>
                </a:r>
                <a:r>
                  <a:rPr lang="en-AU" sz="2400" dirty="0">
                    <a:latin typeface="Courier"/>
                  </a:rPr>
                  <a:t> </a:t>
                </a:r>
                <a:r>
                  <a:rPr lang="en-AU" sz="2400" dirty="0">
                    <a:solidFill>
                      <a:srgbClr val="007020"/>
                    </a:solidFill>
                    <a:latin typeface="Courier"/>
                  </a:rPr>
                  <a:t>=</a:t>
                </a:r>
                <a:r>
                  <a:rPr lang="en-AU" sz="2400" dirty="0">
                    <a:latin typeface="Courier"/>
                  </a:rPr>
                  <a:t> </a:t>
                </a:r>
                <a:r>
                  <a:rPr lang="en-AU" sz="2400" dirty="0">
                    <a:solidFill>
                      <a:srgbClr val="40A070"/>
                    </a:solidFill>
                    <a:latin typeface="Courier"/>
                  </a:rPr>
                  <a:t>0.1668</a:t>
                </a:r>
                <a:r>
                  <a:rPr lang="en-AU" sz="2400" dirty="0">
                    <a:latin typeface="Courier"/>
                  </a:rPr>
                  <a:t> </a:t>
                </a:r>
                <a:r>
                  <a:rPr lang="en-AU" sz="2400" dirty="0">
                    <a:solidFill>
                      <a:srgbClr val="4070A0"/>
                    </a:solidFill>
                    <a:latin typeface="Courier"/>
                  </a:rPr>
                  <a:t>+</a:t>
                </a:r>
                <a:r>
                  <a:rPr lang="en-AU" sz="2400" dirty="0">
                    <a:latin typeface="Courier"/>
                  </a:rPr>
                  <a:t> </a:t>
                </a:r>
                <a:r>
                  <a:rPr lang="en-AU" sz="2400" dirty="0">
                    <a:solidFill>
                      <a:srgbClr val="40A070"/>
                    </a:solidFill>
                    <a:latin typeface="Courier"/>
                  </a:rPr>
                  <a:t>1.96</a:t>
                </a:r>
                <a:r>
                  <a:rPr lang="en-AU" sz="2400" dirty="0">
                    <a:solidFill>
                      <a:srgbClr val="4070A0"/>
                    </a:solidFill>
                    <a:latin typeface="Courier"/>
                  </a:rPr>
                  <a:t>*</a:t>
                </a:r>
                <a:r>
                  <a:rPr lang="en-AU" sz="2400" dirty="0">
                    <a:solidFill>
                      <a:srgbClr val="06287E"/>
                    </a:solidFill>
                    <a:latin typeface="Courier"/>
                  </a:rPr>
                  <a:t>sqrt</a:t>
                </a:r>
                <a:r>
                  <a:rPr lang="en-AU" sz="2400" dirty="0">
                    <a:latin typeface="Courier"/>
                  </a:rPr>
                  <a:t>(MLMA</a:t>
                </a:r>
                <a:r>
                  <a:rPr lang="en-AU" sz="2400" dirty="0">
                    <a:solidFill>
                      <a:srgbClr val="4070A0"/>
                    </a:solidFill>
                    <a:latin typeface="Courier"/>
                  </a:rPr>
                  <a:t>$</a:t>
                </a:r>
                <a:r>
                  <a:rPr lang="en-AU" sz="2400" dirty="0">
                    <a:latin typeface="Courier"/>
                  </a:rPr>
                  <a:t>se</a:t>
                </a:r>
                <a:r>
                  <a:rPr lang="en-AU" sz="2400" dirty="0">
                    <a:solidFill>
                      <a:srgbClr val="4070A0"/>
                    </a:solidFill>
                    <a:latin typeface="Courier"/>
                  </a:rPr>
                  <a:t>^</a:t>
                </a:r>
                <a:r>
                  <a:rPr lang="en-AU" sz="2400" dirty="0">
                    <a:solidFill>
                      <a:srgbClr val="40A070"/>
                    </a:solidFill>
                    <a:latin typeface="Courier"/>
                  </a:rPr>
                  <a:t>2</a:t>
                </a:r>
                <a:r>
                  <a:rPr lang="en-AU" sz="2400" dirty="0">
                    <a:latin typeface="Courier"/>
                  </a:rPr>
                  <a:t> </a:t>
                </a:r>
                <a:r>
                  <a:rPr lang="en-AU" sz="2400" dirty="0">
                    <a:solidFill>
                      <a:srgbClr val="4070A0"/>
                    </a:solidFill>
                    <a:latin typeface="Courier"/>
                  </a:rPr>
                  <a:t>+</a:t>
                </a:r>
                <a:r>
                  <a:rPr lang="en-AU" sz="2400" dirty="0">
                    <a:latin typeface="Courier"/>
                  </a:rPr>
                  <a:t> </a:t>
                </a:r>
                <a:r>
                  <a:rPr lang="en-AU" sz="2400" dirty="0">
                    <a:solidFill>
                      <a:srgbClr val="06287E"/>
                    </a:solidFill>
                    <a:latin typeface="Courier"/>
                  </a:rPr>
                  <a:t>sum</a:t>
                </a:r>
                <a:r>
                  <a:rPr lang="en-AU" sz="2400" dirty="0">
                    <a:latin typeface="Courier"/>
                  </a:rPr>
                  <a:t>(MLMA</a:t>
                </a:r>
                <a:r>
                  <a:rPr lang="en-AU" sz="2400" dirty="0">
                    <a:solidFill>
                      <a:srgbClr val="4070A0"/>
                    </a:solidFill>
                    <a:latin typeface="Courier"/>
                  </a:rPr>
                  <a:t>$</a:t>
                </a:r>
                <a:r>
                  <a:rPr lang="en-AU" sz="2400" dirty="0">
                    <a:latin typeface="Courier"/>
                  </a:rPr>
                  <a:t>sigma2))</a:t>
                </a:r>
                <a:br>
                  <a:rPr lang="en-AU" sz="2400" dirty="0"/>
                </a:br>
                <a:br>
                  <a:rPr lang="en-AU" sz="2400" dirty="0"/>
                </a:br>
                <a:r>
                  <a:rPr lang="en-AU" sz="2400" dirty="0">
                    <a:solidFill>
                      <a:srgbClr val="06287E"/>
                    </a:solidFill>
                    <a:latin typeface="Courier"/>
                  </a:rPr>
                  <a:t>c</a:t>
                </a:r>
                <a:r>
                  <a:rPr lang="en-AU" sz="2400" dirty="0">
                    <a:latin typeface="Courier"/>
                  </a:rPr>
                  <a:t>(</a:t>
                </a:r>
                <a:r>
                  <a:rPr lang="en-AU" sz="2400" dirty="0" err="1">
                    <a:latin typeface="Courier"/>
                  </a:rPr>
                  <a:t>l.pi.z</a:t>
                </a:r>
                <a:r>
                  <a:rPr lang="en-AU" sz="2400" dirty="0">
                    <a:latin typeface="Courier"/>
                  </a:rPr>
                  <a:t>, </a:t>
                </a:r>
                <a:r>
                  <a:rPr lang="en-AU" sz="2400" dirty="0" err="1">
                    <a:latin typeface="Courier"/>
                  </a:rPr>
                  <a:t>u.pi.z</a:t>
                </a:r>
                <a:r>
                  <a:rPr lang="en-AU" sz="2400" dirty="0">
                    <a:latin typeface="Courier"/>
                  </a:rPr>
                  <a:t>)</a:t>
                </a:r>
              </a:p>
              <a:p>
                <a:pPr lvl="0" indent="0">
                  <a:buNone/>
                </a:pPr>
                <a:r>
                  <a:rPr lang="en-AU" sz="2400" dirty="0">
                    <a:latin typeface="Courier"/>
                  </a:rPr>
                  <a:t>## [1] </a:t>
                </a:r>
                <a:r>
                  <a:rPr lang="en-AU" sz="2400" b="1" dirty="0">
                    <a:latin typeface="Courier"/>
                  </a:rPr>
                  <a:t>-0.1548412  0.4884412</a:t>
                </a:r>
              </a:p>
              <a:p>
                <a:pPr indent="0">
                  <a:buNone/>
                </a:pPr>
                <a:endParaRPr sz="2100" dirty="0">
                  <a:latin typeface="Courier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3152" y="1519792"/>
                <a:ext cx="8997696" cy="452596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0F85AD1A-60F4-F013-7352-7C48DE80E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58822"/>
            <a:ext cx="8229600" cy="1143000"/>
          </a:xfrm>
        </p:spPr>
        <p:txBody>
          <a:bodyPr>
            <a:normAutofit/>
          </a:bodyPr>
          <a:lstStyle/>
          <a:p>
            <a:r>
              <a:rPr lang="en-US" i="1" dirty="0"/>
              <a:t>Heterogeneity: </a:t>
            </a:r>
            <a:r>
              <a:rPr lang="en-US" dirty="0"/>
              <a:t>Prediction Intervals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A05F0B-A98F-9777-D363-E508703F5CE3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2. Heterogeneity Analysis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0" y="1509492"/>
                <a:ext cx="8997696" cy="452596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>
                          <a:latin typeface="Cambria Math" panose="02040503050406030204" pitchFamily="18" charset="0"/>
                        </a:rPr>
                        <m:t>𝑃𝐼</m:t>
                      </m:r>
                      <m:r>
                        <a:rPr>
                          <a:latin typeface="Cambria Math" panose="02040503050406030204" pitchFamily="18" charset="0"/>
                        </a:rPr>
                        <m:t>∼</m:t>
                      </m:r>
                      <m:acc>
                        <m:accPr>
                          <m:chr m:val="‾"/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  <m:r>
                        <a:rPr>
                          <a:latin typeface="Cambria Math" panose="02040503050406030204" pitchFamily="18" charset="0"/>
                        </a:rPr>
                        <m:t>±1.96</m:t>
                      </m:r>
                      <m:rad>
                        <m:ra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𝑆</m:t>
                          </m:r>
                          <m:sSup>
                            <m:sSup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p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𝑠𝑡𝑢𝑑𝑦</m:t>
                              </m:r>
                            </m:sub>
                            <m:sup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𝑠𝑝𝑒𝑐𝑖𝑒𝑠</m:t>
                              </m:r>
                            </m:sub>
                            <m:sup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𝑟𝑒𝑠𝑖𝑑𝑢𝑎𝑙</m:t>
                              </m:r>
                            </m:sub>
                            <m:sup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rad>
                    </m:oMath>
                  </m:oMathPara>
                </a14:m>
                <a:endParaRPr dirty="0"/>
              </a:p>
              <a:p>
                <a:pPr indent="0">
                  <a:buNone/>
                </a:pPr>
                <a:endParaRPr lang="en-AU" sz="2100" i="1" dirty="0">
                  <a:solidFill>
                    <a:srgbClr val="60A0B0"/>
                  </a:solidFill>
                  <a:latin typeface="Courier"/>
                </a:endParaRPr>
              </a:p>
              <a:p>
                <a:pPr indent="0">
                  <a:buNone/>
                </a:pPr>
                <a:endParaRPr lang="en-AU" sz="2100" i="1" dirty="0">
                  <a:solidFill>
                    <a:srgbClr val="60A0B0"/>
                  </a:solidFill>
                  <a:latin typeface="Courier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1509492"/>
                <a:ext cx="8997696" cy="4525963"/>
              </a:xfrm>
              <a:blipFill>
                <a:blip r:embed="rId2"/>
                <a:stretch>
                  <a:fillRect l="-5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0F85AD1A-60F4-F013-7352-7C48DE80E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048" y="348522"/>
            <a:ext cx="8229600" cy="1143000"/>
          </a:xfrm>
        </p:spPr>
        <p:txBody>
          <a:bodyPr>
            <a:normAutofit/>
          </a:bodyPr>
          <a:lstStyle/>
          <a:p>
            <a:r>
              <a:rPr lang="en-US" i="1" dirty="0"/>
              <a:t>Heterogeneity: </a:t>
            </a:r>
            <a:r>
              <a:rPr lang="en-US" dirty="0"/>
              <a:t>Prediction Intervals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4DF8ECF-BF14-FB49-BF32-B222843D548D}"/>
              </a:ext>
            </a:extLst>
          </p:cNvPr>
          <p:cNvSpPr/>
          <p:nvPr/>
        </p:nvSpPr>
        <p:spPr>
          <a:xfrm>
            <a:off x="585216" y="1593153"/>
            <a:ext cx="2167128" cy="932688"/>
          </a:xfrm>
          <a:prstGeom prst="ellipse">
            <a:avLst/>
          </a:prstGeom>
          <a:gradFill>
            <a:gsLst>
              <a:gs pos="0">
                <a:schemeClr val="accent1">
                  <a:tint val="100000"/>
                  <a:shade val="100000"/>
                  <a:satMod val="130000"/>
                  <a:alpha val="0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FF0606-69EF-060D-865C-BAAF0771FDA9}"/>
              </a:ext>
            </a:extLst>
          </p:cNvPr>
          <p:cNvSpPr txBox="1"/>
          <p:nvPr/>
        </p:nvSpPr>
        <p:spPr>
          <a:xfrm>
            <a:off x="384048" y="2605252"/>
            <a:ext cx="79644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Note</a:t>
            </a:r>
            <a:r>
              <a:rPr lang="en-US" dirty="0"/>
              <a:t>: I say </a:t>
            </a:r>
            <a:r>
              <a:rPr lang="en-US" b="1" dirty="0"/>
              <a:t>~</a:t>
            </a:r>
            <a:r>
              <a:rPr lang="en-US" dirty="0"/>
              <a:t> (approximately) because we could use a </a:t>
            </a:r>
            <a:r>
              <a:rPr lang="en-US" i="1" dirty="0"/>
              <a:t>t</a:t>
            </a:r>
            <a:r>
              <a:rPr lang="en-US" dirty="0"/>
              <a:t>-statistics (with certain </a:t>
            </a:r>
            <a:r>
              <a:rPr lang="en-US" dirty="0" err="1"/>
              <a:t>df</a:t>
            </a:r>
            <a:r>
              <a:rPr lang="en-US" dirty="0"/>
              <a:t>) and this value gets adjusted for the calculation….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E09968-A4EF-F95E-9A88-CFE03F30819A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2. Heterogeneity Analysis</a:t>
            </a:r>
          </a:p>
        </p:txBody>
      </p:sp>
    </p:spTree>
    <p:extLst>
      <p:ext uri="{BB962C8B-B14F-4D97-AF65-F5344CB8AC3E}">
        <p14:creationId xmlns:p14="http://schemas.microsoft.com/office/powerpoint/2010/main" val="115779072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73152" y="1519792"/>
                <a:ext cx="8997696" cy="4525963"/>
              </a:xfrm>
            </p:spPr>
            <p:txBody>
              <a:bodyPr>
                <a:normAutofit fontScale="70000" lnSpcReduction="2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>
                          <a:latin typeface="Cambria Math" panose="02040503050406030204" pitchFamily="18" charset="0"/>
                        </a:rPr>
                        <m:t>𝑃𝐼</m:t>
                      </m:r>
                      <m:r>
                        <a:rPr>
                          <a:latin typeface="Cambria Math" panose="02040503050406030204" pitchFamily="18" charset="0"/>
                        </a:rPr>
                        <m:t>∼</m:t>
                      </m:r>
                      <m:acc>
                        <m:accPr>
                          <m:chr m:val="‾"/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  <m:r>
                        <a:rPr>
                          <a:latin typeface="Cambria Math" panose="02040503050406030204" pitchFamily="18" charset="0"/>
                        </a:rPr>
                        <m:t>±1.96</m:t>
                      </m:r>
                      <m:rad>
                        <m:ra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𝑆</m:t>
                          </m:r>
                          <m:sSup>
                            <m:sSup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p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𝑠𝑡𝑢𝑑𝑦</m:t>
                              </m:r>
                            </m:sub>
                            <m:sup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𝑠𝑝𝑒𝑐𝑖𝑒𝑠</m:t>
                              </m:r>
                            </m:sub>
                            <m:sup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𝑟𝑒𝑠𝑖𝑑𝑢𝑎𝑙</m:t>
                              </m:r>
                            </m:sub>
                            <m:sup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rad>
                    </m:oMath>
                  </m:oMathPara>
                </a14:m>
                <a:endParaRPr dirty="0"/>
              </a:p>
              <a:p>
                <a:pPr indent="0">
                  <a:buNone/>
                </a:pPr>
                <a:endParaRPr lang="en-AU" sz="2100" i="1" dirty="0">
                  <a:solidFill>
                    <a:srgbClr val="60A0B0"/>
                  </a:solidFill>
                  <a:latin typeface="Courier"/>
                </a:endParaRPr>
              </a:p>
              <a:p>
                <a:pPr indent="0">
                  <a:buNone/>
                </a:pPr>
                <a:endParaRPr lang="en-AU" sz="2100" i="1" dirty="0">
                  <a:solidFill>
                    <a:srgbClr val="60A0B0"/>
                  </a:solidFill>
                  <a:latin typeface="Courier"/>
                </a:endParaRPr>
              </a:p>
              <a:p>
                <a:pPr indent="0">
                  <a:buNone/>
                </a:pPr>
                <a:endParaRPr lang="en-AU" sz="2100" i="1" dirty="0">
                  <a:solidFill>
                    <a:srgbClr val="60A0B0"/>
                  </a:solidFill>
                  <a:latin typeface="Courier"/>
                </a:endParaRPr>
              </a:p>
              <a:p>
                <a:pPr indent="0">
                  <a:buNone/>
                </a:pPr>
                <a:endParaRPr lang="en-AU" sz="2100" i="1" dirty="0">
                  <a:solidFill>
                    <a:srgbClr val="60A0B0"/>
                  </a:solidFill>
                  <a:latin typeface="Courier"/>
                </a:endParaRPr>
              </a:p>
              <a:p>
                <a:pPr indent="0">
                  <a:buNone/>
                </a:pPr>
                <a:r>
                  <a:rPr sz="2100" i="1" dirty="0">
                    <a:solidFill>
                      <a:srgbClr val="60A0B0"/>
                    </a:solidFill>
                    <a:latin typeface="Courier"/>
                  </a:rPr>
                  <a:t># Calculate the prediction intervals</a:t>
                </a:r>
                <a:br>
                  <a:rPr sz="2100" dirty="0"/>
                </a:br>
                <a:r>
                  <a:rPr sz="2100" dirty="0">
                    <a:solidFill>
                      <a:srgbClr val="06287E"/>
                    </a:solidFill>
                    <a:latin typeface="Courier"/>
                  </a:rPr>
                  <a:t>predict</a:t>
                </a:r>
                <a:r>
                  <a:rPr sz="2100" dirty="0">
                    <a:latin typeface="Courier"/>
                  </a:rPr>
                  <a:t>(MLMA)</a:t>
                </a:r>
              </a:p>
              <a:p>
                <a:pPr indent="0">
                  <a:buNone/>
                </a:pPr>
                <a:r>
                  <a:rPr sz="2100" dirty="0">
                    <a:latin typeface="Courier"/>
                  </a:rPr>
                  <a:t>## 
##    pred     se  </a:t>
                </a:r>
                <a:r>
                  <a:rPr sz="2100" dirty="0" err="1">
                    <a:latin typeface="Courier"/>
                  </a:rPr>
                  <a:t>ci.lb</a:t>
                </a:r>
                <a:r>
                  <a:rPr sz="2100" dirty="0">
                    <a:latin typeface="Courier"/>
                  </a:rPr>
                  <a:t>  </a:t>
                </a:r>
                <a:r>
                  <a:rPr sz="2100" dirty="0" err="1">
                    <a:latin typeface="Courier"/>
                  </a:rPr>
                  <a:t>ci.ub</a:t>
                </a:r>
                <a:r>
                  <a:rPr sz="2100" dirty="0">
                    <a:latin typeface="Courier"/>
                  </a:rPr>
                  <a:t>   </a:t>
                </a:r>
                <a:r>
                  <a:rPr sz="2100" dirty="0" err="1">
                    <a:latin typeface="Courier"/>
                  </a:rPr>
                  <a:t>pi.lb</a:t>
                </a:r>
                <a:r>
                  <a:rPr sz="2100" dirty="0">
                    <a:latin typeface="Courier"/>
                  </a:rPr>
                  <a:t>  </a:t>
                </a:r>
                <a:r>
                  <a:rPr sz="2100" dirty="0" err="1">
                    <a:latin typeface="Courier"/>
                  </a:rPr>
                  <a:t>pi.ub</a:t>
                </a:r>
                <a:r>
                  <a:rPr sz="2100" dirty="0">
                    <a:latin typeface="Courier"/>
                  </a:rPr>
                  <a:t> 
##  0.1668 0.0316 0.1010 0.2327 </a:t>
                </a:r>
                <a:r>
                  <a:rPr sz="2100" b="1" dirty="0">
                    <a:latin typeface="Courier"/>
                  </a:rPr>
                  <a:t>-0.1755 0.5091</a:t>
                </a:r>
                <a:endParaRPr lang="en-AU" sz="2100" b="1" dirty="0">
                  <a:latin typeface="Courier"/>
                </a:endParaRPr>
              </a:p>
              <a:p>
                <a:pPr indent="0">
                  <a:buNone/>
                </a:pPr>
                <a:endParaRPr lang="en-AU" sz="2100" dirty="0">
                  <a:latin typeface="Courier"/>
                </a:endParaRPr>
              </a:p>
              <a:p>
                <a:pPr lvl="0" indent="0">
                  <a:buNone/>
                </a:pPr>
                <a:r>
                  <a:rPr lang="en-AU" sz="2000" dirty="0" err="1">
                    <a:latin typeface="Courier"/>
                  </a:rPr>
                  <a:t>l.pi.t</a:t>
                </a:r>
                <a:r>
                  <a:rPr lang="en-AU" sz="2000" dirty="0">
                    <a:latin typeface="Courier"/>
                  </a:rPr>
                  <a:t> </a:t>
                </a:r>
                <a:r>
                  <a:rPr lang="en-AU" sz="2000" dirty="0">
                    <a:solidFill>
                      <a:srgbClr val="007020"/>
                    </a:solidFill>
                    <a:latin typeface="Courier"/>
                  </a:rPr>
                  <a:t>=</a:t>
                </a:r>
                <a:r>
                  <a:rPr lang="en-AU" sz="2000" dirty="0">
                    <a:latin typeface="Courier"/>
                  </a:rPr>
                  <a:t> </a:t>
                </a:r>
                <a:r>
                  <a:rPr lang="en-AU" sz="2000" dirty="0">
                    <a:solidFill>
                      <a:srgbClr val="40A070"/>
                    </a:solidFill>
                    <a:latin typeface="Courier"/>
                  </a:rPr>
                  <a:t>0.1668</a:t>
                </a:r>
                <a:r>
                  <a:rPr lang="en-AU" sz="2000" dirty="0">
                    <a:latin typeface="Courier"/>
                  </a:rPr>
                  <a:t> </a:t>
                </a:r>
                <a:r>
                  <a:rPr lang="en-AU" sz="2000" dirty="0">
                    <a:solidFill>
                      <a:srgbClr val="4070A0"/>
                    </a:solidFill>
                    <a:latin typeface="Courier"/>
                  </a:rPr>
                  <a:t>-</a:t>
                </a:r>
                <a:r>
                  <a:rPr lang="en-AU" sz="2000" dirty="0">
                    <a:latin typeface="Courier"/>
                  </a:rPr>
                  <a:t> </a:t>
                </a:r>
                <a:r>
                  <a:rPr lang="en-AU" sz="2000" dirty="0">
                    <a:solidFill>
                      <a:srgbClr val="06287E"/>
                    </a:solidFill>
                    <a:latin typeface="Courier"/>
                  </a:rPr>
                  <a:t>qt</a:t>
                </a:r>
                <a:r>
                  <a:rPr lang="en-AU" sz="2000" dirty="0">
                    <a:latin typeface="Courier"/>
                  </a:rPr>
                  <a:t>(</a:t>
                </a:r>
                <a:r>
                  <a:rPr lang="en-AU" sz="2000" dirty="0">
                    <a:solidFill>
                      <a:srgbClr val="40A070"/>
                    </a:solidFill>
                    <a:latin typeface="Courier"/>
                  </a:rPr>
                  <a:t>0.975</a:t>
                </a:r>
                <a:r>
                  <a:rPr lang="en-AU" sz="2000" dirty="0">
                    <a:latin typeface="Courier"/>
                  </a:rPr>
                  <a:t>, </a:t>
                </a:r>
                <a:r>
                  <a:rPr lang="en-AU" sz="2000" dirty="0" err="1">
                    <a:solidFill>
                      <a:srgbClr val="7D9029"/>
                    </a:solidFill>
                    <a:latin typeface="Courier"/>
                  </a:rPr>
                  <a:t>df</a:t>
                </a:r>
                <a:r>
                  <a:rPr lang="en-AU" sz="2000" dirty="0">
                    <a:solidFill>
                      <a:srgbClr val="7D9029"/>
                    </a:solidFill>
                    <a:latin typeface="Courier"/>
                  </a:rPr>
                  <a:t> =</a:t>
                </a:r>
                <a:r>
                  <a:rPr lang="en-AU" sz="2000" dirty="0">
                    <a:latin typeface="Courier"/>
                  </a:rPr>
                  <a:t> </a:t>
                </a:r>
                <a:r>
                  <a:rPr lang="en-AU" sz="2000" dirty="0">
                    <a:solidFill>
                      <a:srgbClr val="40A070"/>
                    </a:solidFill>
                    <a:latin typeface="Courier"/>
                  </a:rPr>
                  <a:t>20</a:t>
                </a:r>
                <a:r>
                  <a:rPr lang="en-AU" sz="2000" dirty="0">
                    <a:latin typeface="Courier"/>
                  </a:rPr>
                  <a:t>)</a:t>
                </a:r>
                <a:r>
                  <a:rPr lang="en-AU" sz="2000" dirty="0">
                    <a:solidFill>
                      <a:srgbClr val="4070A0"/>
                    </a:solidFill>
                    <a:latin typeface="Courier"/>
                  </a:rPr>
                  <a:t>*</a:t>
                </a:r>
                <a:r>
                  <a:rPr lang="en-AU" sz="2000" dirty="0">
                    <a:solidFill>
                      <a:srgbClr val="06287E"/>
                    </a:solidFill>
                    <a:latin typeface="Courier"/>
                  </a:rPr>
                  <a:t>sqrt</a:t>
                </a:r>
                <a:r>
                  <a:rPr lang="en-AU" sz="2000" dirty="0">
                    <a:latin typeface="Courier"/>
                  </a:rPr>
                  <a:t>(MLMA</a:t>
                </a:r>
                <a:r>
                  <a:rPr lang="en-AU" sz="2000" dirty="0">
                    <a:solidFill>
                      <a:srgbClr val="4070A0"/>
                    </a:solidFill>
                    <a:latin typeface="Courier"/>
                  </a:rPr>
                  <a:t>$</a:t>
                </a:r>
                <a:r>
                  <a:rPr lang="en-AU" sz="2000" dirty="0">
                    <a:latin typeface="Courier"/>
                  </a:rPr>
                  <a:t>se</a:t>
                </a:r>
                <a:r>
                  <a:rPr lang="en-AU" sz="2000" dirty="0">
                    <a:solidFill>
                      <a:srgbClr val="4070A0"/>
                    </a:solidFill>
                    <a:latin typeface="Courier"/>
                  </a:rPr>
                  <a:t>^</a:t>
                </a:r>
                <a:r>
                  <a:rPr lang="en-AU" sz="2000" dirty="0">
                    <a:solidFill>
                      <a:srgbClr val="40A070"/>
                    </a:solidFill>
                    <a:latin typeface="Courier"/>
                  </a:rPr>
                  <a:t>2</a:t>
                </a:r>
                <a:r>
                  <a:rPr lang="en-AU" sz="2000" dirty="0">
                    <a:latin typeface="Courier"/>
                  </a:rPr>
                  <a:t> </a:t>
                </a:r>
                <a:r>
                  <a:rPr lang="en-AU" sz="2000" dirty="0">
                    <a:solidFill>
                      <a:srgbClr val="4070A0"/>
                    </a:solidFill>
                    <a:latin typeface="Courier"/>
                  </a:rPr>
                  <a:t>+</a:t>
                </a:r>
                <a:r>
                  <a:rPr lang="en-AU" sz="2000" dirty="0">
                    <a:latin typeface="Courier"/>
                  </a:rPr>
                  <a:t> </a:t>
                </a:r>
                <a:r>
                  <a:rPr lang="en-AU" sz="2000" dirty="0">
                    <a:solidFill>
                      <a:srgbClr val="06287E"/>
                    </a:solidFill>
                    <a:latin typeface="Courier"/>
                  </a:rPr>
                  <a:t>sum</a:t>
                </a:r>
                <a:r>
                  <a:rPr lang="en-AU" sz="2000" dirty="0">
                    <a:latin typeface="Courier"/>
                  </a:rPr>
                  <a:t>(MLMA</a:t>
                </a:r>
                <a:r>
                  <a:rPr lang="en-AU" sz="2000" dirty="0">
                    <a:solidFill>
                      <a:srgbClr val="4070A0"/>
                    </a:solidFill>
                    <a:latin typeface="Courier"/>
                  </a:rPr>
                  <a:t>$</a:t>
                </a:r>
                <a:r>
                  <a:rPr lang="en-AU" sz="2000" dirty="0">
                    <a:latin typeface="Courier"/>
                  </a:rPr>
                  <a:t>sigma2))</a:t>
                </a:r>
                <a:br>
                  <a:rPr lang="en-AU" sz="2000" dirty="0"/>
                </a:br>
                <a:r>
                  <a:rPr lang="en-AU" sz="2000" dirty="0" err="1">
                    <a:latin typeface="Courier"/>
                  </a:rPr>
                  <a:t>u.pi.t</a:t>
                </a:r>
                <a:r>
                  <a:rPr lang="en-AU" sz="2000" dirty="0">
                    <a:latin typeface="Courier"/>
                  </a:rPr>
                  <a:t> </a:t>
                </a:r>
                <a:r>
                  <a:rPr lang="en-AU" sz="2000" dirty="0">
                    <a:solidFill>
                      <a:srgbClr val="007020"/>
                    </a:solidFill>
                    <a:latin typeface="Courier"/>
                  </a:rPr>
                  <a:t>=</a:t>
                </a:r>
                <a:r>
                  <a:rPr lang="en-AU" sz="2000" dirty="0">
                    <a:latin typeface="Courier"/>
                  </a:rPr>
                  <a:t> </a:t>
                </a:r>
                <a:r>
                  <a:rPr lang="en-AU" sz="2000" dirty="0">
                    <a:solidFill>
                      <a:srgbClr val="40A070"/>
                    </a:solidFill>
                    <a:latin typeface="Courier"/>
                  </a:rPr>
                  <a:t>0.1668</a:t>
                </a:r>
                <a:r>
                  <a:rPr lang="en-AU" sz="2000" dirty="0">
                    <a:latin typeface="Courier"/>
                  </a:rPr>
                  <a:t> </a:t>
                </a:r>
                <a:r>
                  <a:rPr lang="en-AU" sz="2000" dirty="0">
                    <a:solidFill>
                      <a:srgbClr val="4070A0"/>
                    </a:solidFill>
                    <a:latin typeface="Courier"/>
                  </a:rPr>
                  <a:t>+</a:t>
                </a:r>
                <a:r>
                  <a:rPr lang="en-AU" sz="2000" dirty="0">
                    <a:latin typeface="Courier"/>
                  </a:rPr>
                  <a:t> </a:t>
                </a:r>
                <a:r>
                  <a:rPr lang="en-AU" sz="2000" dirty="0">
                    <a:solidFill>
                      <a:srgbClr val="06287E"/>
                    </a:solidFill>
                    <a:latin typeface="Courier"/>
                  </a:rPr>
                  <a:t>qt</a:t>
                </a:r>
                <a:r>
                  <a:rPr lang="en-AU" sz="2000" dirty="0">
                    <a:latin typeface="Courier"/>
                  </a:rPr>
                  <a:t>(</a:t>
                </a:r>
                <a:r>
                  <a:rPr lang="en-AU" sz="2000" dirty="0">
                    <a:solidFill>
                      <a:srgbClr val="40A070"/>
                    </a:solidFill>
                    <a:latin typeface="Courier"/>
                  </a:rPr>
                  <a:t>0.975</a:t>
                </a:r>
                <a:r>
                  <a:rPr lang="en-AU" sz="2000" dirty="0">
                    <a:latin typeface="Courier"/>
                  </a:rPr>
                  <a:t>, </a:t>
                </a:r>
                <a:r>
                  <a:rPr lang="en-AU" sz="2000" dirty="0" err="1">
                    <a:solidFill>
                      <a:srgbClr val="7D9029"/>
                    </a:solidFill>
                    <a:latin typeface="Courier"/>
                  </a:rPr>
                  <a:t>df</a:t>
                </a:r>
                <a:r>
                  <a:rPr lang="en-AU" sz="2000" dirty="0">
                    <a:solidFill>
                      <a:srgbClr val="7D9029"/>
                    </a:solidFill>
                    <a:latin typeface="Courier"/>
                  </a:rPr>
                  <a:t> =</a:t>
                </a:r>
                <a:r>
                  <a:rPr lang="en-AU" sz="2000" dirty="0">
                    <a:latin typeface="Courier"/>
                  </a:rPr>
                  <a:t> </a:t>
                </a:r>
                <a:r>
                  <a:rPr lang="en-AU" sz="2000" dirty="0">
                    <a:solidFill>
                      <a:srgbClr val="40A070"/>
                    </a:solidFill>
                    <a:latin typeface="Courier"/>
                  </a:rPr>
                  <a:t>20</a:t>
                </a:r>
                <a:r>
                  <a:rPr lang="en-AU" sz="2000" dirty="0">
                    <a:latin typeface="Courier"/>
                  </a:rPr>
                  <a:t>)</a:t>
                </a:r>
                <a:r>
                  <a:rPr lang="en-AU" sz="2000" dirty="0">
                    <a:solidFill>
                      <a:srgbClr val="4070A0"/>
                    </a:solidFill>
                    <a:latin typeface="Courier"/>
                  </a:rPr>
                  <a:t>*</a:t>
                </a:r>
                <a:r>
                  <a:rPr lang="en-AU" sz="2000" dirty="0">
                    <a:solidFill>
                      <a:srgbClr val="06287E"/>
                    </a:solidFill>
                    <a:latin typeface="Courier"/>
                  </a:rPr>
                  <a:t>sqrt</a:t>
                </a:r>
                <a:r>
                  <a:rPr lang="en-AU" sz="2000" dirty="0">
                    <a:latin typeface="Courier"/>
                  </a:rPr>
                  <a:t>(MLMA</a:t>
                </a:r>
                <a:r>
                  <a:rPr lang="en-AU" sz="2000" dirty="0">
                    <a:solidFill>
                      <a:srgbClr val="4070A0"/>
                    </a:solidFill>
                    <a:latin typeface="Courier"/>
                  </a:rPr>
                  <a:t>$</a:t>
                </a:r>
                <a:r>
                  <a:rPr lang="en-AU" sz="2000" dirty="0">
                    <a:latin typeface="Courier"/>
                  </a:rPr>
                  <a:t>se</a:t>
                </a:r>
                <a:r>
                  <a:rPr lang="en-AU" sz="2000" dirty="0">
                    <a:solidFill>
                      <a:srgbClr val="4070A0"/>
                    </a:solidFill>
                    <a:latin typeface="Courier"/>
                  </a:rPr>
                  <a:t>^</a:t>
                </a:r>
                <a:r>
                  <a:rPr lang="en-AU" sz="2000" dirty="0">
                    <a:solidFill>
                      <a:srgbClr val="40A070"/>
                    </a:solidFill>
                    <a:latin typeface="Courier"/>
                  </a:rPr>
                  <a:t>2</a:t>
                </a:r>
                <a:r>
                  <a:rPr lang="en-AU" sz="2000" dirty="0">
                    <a:latin typeface="Courier"/>
                  </a:rPr>
                  <a:t> </a:t>
                </a:r>
                <a:r>
                  <a:rPr lang="en-AU" sz="2000" dirty="0">
                    <a:solidFill>
                      <a:srgbClr val="4070A0"/>
                    </a:solidFill>
                    <a:latin typeface="Courier"/>
                  </a:rPr>
                  <a:t>+</a:t>
                </a:r>
                <a:r>
                  <a:rPr lang="en-AU" sz="2000" dirty="0">
                    <a:latin typeface="Courier"/>
                  </a:rPr>
                  <a:t> </a:t>
                </a:r>
                <a:r>
                  <a:rPr lang="en-AU" sz="2000" dirty="0">
                    <a:solidFill>
                      <a:srgbClr val="06287E"/>
                    </a:solidFill>
                    <a:latin typeface="Courier"/>
                  </a:rPr>
                  <a:t>sum</a:t>
                </a:r>
                <a:r>
                  <a:rPr lang="en-AU" sz="2000" dirty="0">
                    <a:latin typeface="Courier"/>
                  </a:rPr>
                  <a:t>(MLMA</a:t>
                </a:r>
                <a:r>
                  <a:rPr lang="en-AU" sz="2000" dirty="0">
                    <a:solidFill>
                      <a:srgbClr val="4070A0"/>
                    </a:solidFill>
                    <a:latin typeface="Courier"/>
                  </a:rPr>
                  <a:t>$</a:t>
                </a:r>
                <a:r>
                  <a:rPr lang="en-AU" sz="2000" dirty="0">
                    <a:latin typeface="Courier"/>
                  </a:rPr>
                  <a:t>sigma2))</a:t>
                </a:r>
                <a:br>
                  <a:rPr lang="en-AU" sz="2000" dirty="0"/>
                </a:br>
                <a:endParaRPr lang="en-AU" sz="2000" dirty="0"/>
              </a:p>
              <a:p>
                <a:pPr lvl="0" indent="0">
                  <a:buNone/>
                </a:pPr>
                <a:r>
                  <a:rPr lang="en-AU" sz="2000" dirty="0">
                    <a:solidFill>
                      <a:srgbClr val="06287E"/>
                    </a:solidFill>
                    <a:latin typeface="Courier"/>
                  </a:rPr>
                  <a:t>c</a:t>
                </a:r>
                <a:r>
                  <a:rPr lang="en-AU" sz="2000" dirty="0">
                    <a:latin typeface="Courier"/>
                  </a:rPr>
                  <a:t>(</a:t>
                </a:r>
                <a:r>
                  <a:rPr lang="en-AU" sz="2000" dirty="0" err="1">
                    <a:latin typeface="Courier"/>
                  </a:rPr>
                  <a:t>l.pi.t</a:t>
                </a:r>
                <a:r>
                  <a:rPr lang="en-AU" sz="2000" dirty="0">
                    <a:latin typeface="Courier"/>
                  </a:rPr>
                  <a:t>, </a:t>
                </a:r>
                <a:r>
                  <a:rPr lang="en-AU" sz="2000" dirty="0" err="1">
                    <a:latin typeface="Courier"/>
                  </a:rPr>
                  <a:t>u.pi.t</a:t>
                </a:r>
                <a:r>
                  <a:rPr lang="en-AU" sz="2000" dirty="0">
                    <a:latin typeface="Courier"/>
                  </a:rPr>
                  <a:t>)</a:t>
                </a:r>
              </a:p>
              <a:p>
                <a:pPr lvl="0" indent="0">
                  <a:buNone/>
                </a:pPr>
                <a:r>
                  <a:rPr lang="en-AU" sz="2400" b="1" dirty="0">
                    <a:latin typeface="Courier"/>
                  </a:rPr>
                  <a:t>## [1] -0.1755121  0.5091121</a:t>
                </a:r>
              </a:p>
              <a:p>
                <a:pPr indent="0">
                  <a:buNone/>
                </a:pPr>
                <a:endParaRPr lang="en-AU" sz="2100" dirty="0">
                  <a:latin typeface="Courier"/>
                </a:endParaRPr>
              </a:p>
              <a:p>
                <a:pPr indent="0">
                  <a:buNone/>
                </a:pPr>
                <a:endParaRPr lang="en-AU" sz="2100" dirty="0">
                  <a:latin typeface="Courier"/>
                </a:endParaRPr>
              </a:p>
              <a:p>
                <a:pPr indent="0">
                  <a:buNone/>
                </a:pPr>
                <a:endParaRPr sz="2100" dirty="0">
                  <a:latin typeface="Courier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3152" y="1519792"/>
                <a:ext cx="8997696" cy="452596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0F85AD1A-60F4-F013-7352-7C48DE80E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58822"/>
            <a:ext cx="8229600" cy="1143000"/>
          </a:xfrm>
        </p:spPr>
        <p:txBody>
          <a:bodyPr>
            <a:normAutofit/>
          </a:bodyPr>
          <a:lstStyle/>
          <a:p>
            <a:r>
              <a:rPr lang="en-US" i="1" dirty="0"/>
              <a:t>Heterogeneity: </a:t>
            </a:r>
            <a:r>
              <a:rPr lang="en-US" dirty="0"/>
              <a:t>Prediction Intervals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46C7564-C989-B469-CDB1-A739292F47B6}"/>
              </a:ext>
            </a:extLst>
          </p:cNvPr>
          <p:cNvSpPr/>
          <p:nvPr/>
        </p:nvSpPr>
        <p:spPr>
          <a:xfrm>
            <a:off x="2616551" y="1592764"/>
            <a:ext cx="694944" cy="646331"/>
          </a:xfrm>
          <a:prstGeom prst="ellipse">
            <a:avLst/>
          </a:prstGeom>
          <a:gradFill>
            <a:gsLst>
              <a:gs pos="0">
                <a:schemeClr val="accent1">
                  <a:tint val="100000"/>
                  <a:shade val="100000"/>
                  <a:satMod val="130000"/>
                  <a:alpha val="0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2CC447-A1FE-B1A7-7253-952D07C970F1}"/>
              </a:ext>
            </a:extLst>
          </p:cNvPr>
          <p:cNvSpPr txBox="1"/>
          <p:nvPr/>
        </p:nvSpPr>
        <p:spPr>
          <a:xfrm>
            <a:off x="589788" y="2562208"/>
            <a:ext cx="7964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Calculate the test statistic based on the t-distribution instead of standard normal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4DD148-7AEB-3BA5-9901-635533FD5844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2. Heterogeneity Analysis</a:t>
            </a:r>
          </a:p>
        </p:txBody>
      </p:sp>
    </p:spTree>
    <p:extLst>
      <p:ext uri="{BB962C8B-B14F-4D97-AF65-F5344CB8AC3E}">
        <p14:creationId xmlns:p14="http://schemas.microsoft.com/office/powerpoint/2010/main" val="51904608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73152" y="1519792"/>
                <a:ext cx="8997696" cy="4525963"/>
              </a:xfrm>
            </p:spPr>
            <p:txBody>
              <a:bodyPr>
                <a:normAutofit fontScale="70000" lnSpcReduction="2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>
                          <a:latin typeface="Cambria Math" panose="02040503050406030204" pitchFamily="18" charset="0"/>
                        </a:rPr>
                        <m:t>𝑃𝐼</m:t>
                      </m:r>
                      <m:r>
                        <a:rPr>
                          <a:latin typeface="Cambria Math" panose="02040503050406030204" pitchFamily="18" charset="0"/>
                        </a:rPr>
                        <m:t>∼</m:t>
                      </m:r>
                      <m:acc>
                        <m:accPr>
                          <m:chr m:val="‾"/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  <m:r>
                        <a:rPr>
                          <a:latin typeface="Cambria Math" panose="02040503050406030204" pitchFamily="18" charset="0"/>
                        </a:rPr>
                        <m:t>±1.96</m:t>
                      </m:r>
                      <m:rad>
                        <m:ra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𝑆</m:t>
                          </m:r>
                          <m:sSup>
                            <m:sSup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p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𝑠𝑡𝑢𝑑𝑦</m:t>
                              </m:r>
                            </m:sub>
                            <m:sup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𝑠𝑝𝑒𝑐𝑖𝑒𝑠</m:t>
                              </m:r>
                            </m:sub>
                            <m:sup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𝑟𝑒𝑠𝑖𝑑𝑢𝑎𝑙</m:t>
                              </m:r>
                            </m:sub>
                            <m:sup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rad>
                    </m:oMath>
                  </m:oMathPara>
                </a14:m>
                <a:endParaRPr dirty="0"/>
              </a:p>
              <a:p>
                <a:pPr indent="0">
                  <a:buNone/>
                </a:pPr>
                <a:endParaRPr lang="en-AU" sz="2100" i="1" dirty="0">
                  <a:solidFill>
                    <a:srgbClr val="60A0B0"/>
                  </a:solidFill>
                  <a:latin typeface="Courier"/>
                </a:endParaRPr>
              </a:p>
              <a:p>
                <a:pPr indent="0">
                  <a:buNone/>
                </a:pPr>
                <a:endParaRPr lang="en-AU" sz="2100" i="1" dirty="0">
                  <a:solidFill>
                    <a:srgbClr val="60A0B0"/>
                  </a:solidFill>
                  <a:latin typeface="Courier"/>
                </a:endParaRPr>
              </a:p>
              <a:p>
                <a:pPr indent="0">
                  <a:buNone/>
                </a:pPr>
                <a:endParaRPr lang="en-AU" sz="2100" i="1" dirty="0">
                  <a:solidFill>
                    <a:srgbClr val="60A0B0"/>
                  </a:solidFill>
                  <a:latin typeface="Courier"/>
                </a:endParaRPr>
              </a:p>
              <a:p>
                <a:pPr indent="0">
                  <a:buNone/>
                </a:pPr>
                <a:endParaRPr lang="en-AU" sz="2100" i="1" dirty="0">
                  <a:solidFill>
                    <a:srgbClr val="60A0B0"/>
                  </a:solidFill>
                  <a:latin typeface="Courier"/>
                </a:endParaRPr>
              </a:p>
              <a:p>
                <a:pPr indent="0">
                  <a:buNone/>
                </a:pPr>
                <a:r>
                  <a:rPr sz="2100" i="1" dirty="0">
                    <a:solidFill>
                      <a:srgbClr val="60A0B0"/>
                    </a:solidFill>
                    <a:latin typeface="Courier"/>
                  </a:rPr>
                  <a:t># Calculate the prediction intervals</a:t>
                </a:r>
                <a:br>
                  <a:rPr sz="2100" dirty="0"/>
                </a:br>
                <a:r>
                  <a:rPr sz="2100" dirty="0">
                    <a:solidFill>
                      <a:srgbClr val="06287E"/>
                    </a:solidFill>
                    <a:latin typeface="Courier"/>
                  </a:rPr>
                  <a:t>predict</a:t>
                </a:r>
                <a:r>
                  <a:rPr sz="2100" dirty="0">
                    <a:latin typeface="Courier"/>
                  </a:rPr>
                  <a:t>(MLMA)</a:t>
                </a:r>
              </a:p>
              <a:p>
                <a:pPr indent="0">
                  <a:buNone/>
                </a:pPr>
                <a:r>
                  <a:rPr sz="2100" dirty="0">
                    <a:latin typeface="Courier"/>
                  </a:rPr>
                  <a:t>## 
##    pred     se  </a:t>
                </a:r>
                <a:r>
                  <a:rPr sz="2100" dirty="0" err="1">
                    <a:latin typeface="Courier"/>
                  </a:rPr>
                  <a:t>ci.lb</a:t>
                </a:r>
                <a:r>
                  <a:rPr sz="2100" dirty="0">
                    <a:latin typeface="Courier"/>
                  </a:rPr>
                  <a:t>  </a:t>
                </a:r>
                <a:r>
                  <a:rPr sz="2100" dirty="0" err="1">
                    <a:latin typeface="Courier"/>
                  </a:rPr>
                  <a:t>ci.ub</a:t>
                </a:r>
                <a:r>
                  <a:rPr sz="2100" dirty="0">
                    <a:latin typeface="Courier"/>
                  </a:rPr>
                  <a:t>   </a:t>
                </a:r>
                <a:r>
                  <a:rPr sz="2100" dirty="0" err="1">
                    <a:latin typeface="Courier"/>
                  </a:rPr>
                  <a:t>pi.lb</a:t>
                </a:r>
                <a:r>
                  <a:rPr sz="2100" dirty="0">
                    <a:latin typeface="Courier"/>
                  </a:rPr>
                  <a:t>  </a:t>
                </a:r>
                <a:r>
                  <a:rPr sz="2100" dirty="0" err="1">
                    <a:latin typeface="Courier"/>
                  </a:rPr>
                  <a:t>pi.ub</a:t>
                </a:r>
                <a:r>
                  <a:rPr sz="2100" dirty="0">
                    <a:latin typeface="Courier"/>
                  </a:rPr>
                  <a:t> 
##  0.1668 0.0316 0.1010 0.2327 </a:t>
                </a:r>
                <a:r>
                  <a:rPr sz="2100" b="1" dirty="0">
                    <a:latin typeface="Courier"/>
                  </a:rPr>
                  <a:t>-0.1755 0.5091</a:t>
                </a:r>
                <a:endParaRPr lang="en-AU" sz="2100" b="1" dirty="0">
                  <a:latin typeface="Courier"/>
                </a:endParaRPr>
              </a:p>
              <a:p>
                <a:pPr indent="0">
                  <a:buNone/>
                </a:pPr>
                <a:endParaRPr lang="en-AU" sz="2100" dirty="0">
                  <a:latin typeface="Courier"/>
                </a:endParaRPr>
              </a:p>
              <a:p>
                <a:pPr lvl="0" indent="0">
                  <a:buNone/>
                </a:pPr>
                <a:r>
                  <a:rPr lang="en-AU" sz="2000" dirty="0" err="1">
                    <a:latin typeface="Courier"/>
                  </a:rPr>
                  <a:t>l.pi.t</a:t>
                </a:r>
                <a:r>
                  <a:rPr lang="en-AU" sz="2000" dirty="0">
                    <a:latin typeface="Courier"/>
                  </a:rPr>
                  <a:t> </a:t>
                </a:r>
                <a:r>
                  <a:rPr lang="en-AU" sz="2000" dirty="0">
                    <a:solidFill>
                      <a:srgbClr val="007020"/>
                    </a:solidFill>
                    <a:latin typeface="Courier"/>
                  </a:rPr>
                  <a:t>=</a:t>
                </a:r>
                <a:r>
                  <a:rPr lang="en-AU" sz="2000" dirty="0">
                    <a:latin typeface="Courier"/>
                  </a:rPr>
                  <a:t> </a:t>
                </a:r>
                <a:r>
                  <a:rPr lang="en-AU" sz="2000" dirty="0">
                    <a:solidFill>
                      <a:srgbClr val="40A070"/>
                    </a:solidFill>
                    <a:latin typeface="Courier"/>
                  </a:rPr>
                  <a:t>0.1668</a:t>
                </a:r>
                <a:r>
                  <a:rPr lang="en-AU" sz="2000" dirty="0">
                    <a:latin typeface="Courier"/>
                  </a:rPr>
                  <a:t> </a:t>
                </a:r>
                <a:r>
                  <a:rPr lang="en-AU" sz="2000" dirty="0">
                    <a:solidFill>
                      <a:srgbClr val="4070A0"/>
                    </a:solidFill>
                    <a:latin typeface="Courier"/>
                  </a:rPr>
                  <a:t>-</a:t>
                </a:r>
                <a:r>
                  <a:rPr lang="en-AU" sz="2000" dirty="0">
                    <a:latin typeface="Courier"/>
                  </a:rPr>
                  <a:t> </a:t>
                </a:r>
                <a:r>
                  <a:rPr lang="en-AU" sz="2000" dirty="0">
                    <a:solidFill>
                      <a:srgbClr val="06287E"/>
                    </a:solidFill>
                    <a:latin typeface="Courier"/>
                  </a:rPr>
                  <a:t>qt</a:t>
                </a:r>
                <a:r>
                  <a:rPr lang="en-AU" sz="2000" dirty="0">
                    <a:latin typeface="Courier"/>
                  </a:rPr>
                  <a:t>(</a:t>
                </a:r>
                <a:r>
                  <a:rPr lang="en-AU" sz="2000" dirty="0">
                    <a:solidFill>
                      <a:srgbClr val="40A070"/>
                    </a:solidFill>
                    <a:latin typeface="Courier"/>
                  </a:rPr>
                  <a:t>0.975</a:t>
                </a:r>
                <a:r>
                  <a:rPr lang="en-AU" sz="2000" dirty="0">
                    <a:latin typeface="Courier"/>
                  </a:rPr>
                  <a:t>, </a:t>
                </a:r>
                <a:r>
                  <a:rPr lang="en-AU" sz="2000" dirty="0" err="1">
                    <a:solidFill>
                      <a:srgbClr val="7D9029"/>
                    </a:solidFill>
                    <a:latin typeface="Courier"/>
                  </a:rPr>
                  <a:t>df</a:t>
                </a:r>
                <a:r>
                  <a:rPr lang="en-AU" sz="2000" dirty="0">
                    <a:solidFill>
                      <a:srgbClr val="7D9029"/>
                    </a:solidFill>
                    <a:latin typeface="Courier"/>
                  </a:rPr>
                  <a:t> =</a:t>
                </a:r>
                <a:r>
                  <a:rPr lang="en-AU" sz="2000" dirty="0">
                    <a:latin typeface="Courier"/>
                  </a:rPr>
                  <a:t> </a:t>
                </a:r>
                <a:r>
                  <a:rPr lang="en-AU" sz="2000" dirty="0">
                    <a:solidFill>
                      <a:srgbClr val="40A070"/>
                    </a:solidFill>
                    <a:latin typeface="Courier"/>
                  </a:rPr>
                  <a:t>20</a:t>
                </a:r>
                <a:r>
                  <a:rPr lang="en-AU" sz="2000" dirty="0">
                    <a:latin typeface="Courier"/>
                  </a:rPr>
                  <a:t>)</a:t>
                </a:r>
                <a:r>
                  <a:rPr lang="en-AU" sz="2000" dirty="0">
                    <a:solidFill>
                      <a:srgbClr val="4070A0"/>
                    </a:solidFill>
                    <a:latin typeface="Courier"/>
                  </a:rPr>
                  <a:t>*</a:t>
                </a:r>
                <a:r>
                  <a:rPr lang="en-AU" sz="2000" dirty="0">
                    <a:solidFill>
                      <a:srgbClr val="06287E"/>
                    </a:solidFill>
                    <a:latin typeface="Courier"/>
                  </a:rPr>
                  <a:t>sqrt</a:t>
                </a:r>
                <a:r>
                  <a:rPr lang="en-AU" sz="2000" dirty="0">
                    <a:latin typeface="Courier"/>
                  </a:rPr>
                  <a:t>(MLMA</a:t>
                </a:r>
                <a:r>
                  <a:rPr lang="en-AU" sz="2000" dirty="0">
                    <a:solidFill>
                      <a:srgbClr val="4070A0"/>
                    </a:solidFill>
                    <a:latin typeface="Courier"/>
                  </a:rPr>
                  <a:t>$</a:t>
                </a:r>
                <a:r>
                  <a:rPr lang="en-AU" sz="2000" dirty="0">
                    <a:latin typeface="Courier"/>
                  </a:rPr>
                  <a:t>se</a:t>
                </a:r>
                <a:r>
                  <a:rPr lang="en-AU" sz="2000" dirty="0">
                    <a:solidFill>
                      <a:srgbClr val="4070A0"/>
                    </a:solidFill>
                    <a:latin typeface="Courier"/>
                  </a:rPr>
                  <a:t>^</a:t>
                </a:r>
                <a:r>
                  <a:rPr lang="en-AU" sz="2000" dirty="0">
                    <a:solidFill>
                      <a:srgbClr val="40A070"/>
                    </a:solidFill>
                    <a:latin typeface="Courier"/>
                  </a:rPr>
                  <a:t>2</a:t>
                </a:r>
                <a:r>
                  <a:rPr lang="en-AU" sz="2000" dirty="0">
                    <a:latin typeface="Courier"/>
                  </a:rPr>
                  <a:t> </a:t>
                </a:r>
                <a:r>
                  <a:rPr lang="en-AU" sz="2000" dirty="0">
                    <a:solidFill>
                      <a:srgbClr val="4070A0"/>
                    </a:solidFill>
                    <a:latin typeface="Courier"/>
                  </a:rPr>
                  <a:t>+</a:t>
                </a:r>
                <a:r>
                  <a:rPr lang="en-AU" sz="2000" dirty="0">
                    <a:latin typeface="Courier"/>
                  </a:rPr>
                  <a:t> </a:t>
                </a:r>
                <a:r>
                  <a:rPr lang="en-AU" sz="2000" dirty="0">
                    <a:solidFill>
                      <a:srgbClr val="06287E"/>
                    </a:solidFill>
                    <a:latin typeface="Courier"/>
                  </a:rPr>
                  <a:t>sum</a:t>
                </a:r>
                <a:r>
                  <a:rPr lang="en-AU" sz="2000" dirty="0">
                    <a:latin typeface="Courier"/>
                  </a:rPr>
                  <a:t>(MLMA</a:t>
                </a:r>
                <a:r>
                  <a:rPr lang="en-AU" sz="2000" dirty="0">
                    <a:solidFill>
                      <a:srgbClr val="4070A0"/>
                    </a:solidFill>
                    <a:latin typeface="Courier"/>
                  </a:rPr>
                  <a:t>$</a:t>
                </a:r>
                <a:r>
                  <a:rPr lang="en-AU" sz="2000" dirty="0">
                    <a:latin typeface="Courier"/>
                  </a:rPr>
                  <a:t>sigma2))</a:t>
                </a:r>
                <a:br>
                  <a:rPr lang="en-AU" sz="2000" dirty="0"/>
                </a:br>
                <a:r>
                  <a:rPr lang="en-AU" sz="2000" dirty="0" err="1">
                    <a:latin typeface="Courier"/>
                  </a:rPr>
                  <a:t>u.pi.t</a:t>
                </a:r>
                <a:r>
                  <a:rPr lang="en-AU" sz="2000" dirty="0">
                    <a:latin typeface="Courier"/>
                  </a:rPr>
                  <a:t> </a:t>
                </a:r>
                <a:r>
                  <a:rPr lang="en-AU" sz="2000" dirty="0">
                    <a:solidFill>
                      <a:srgbClr val="007020"/>
                    </a:solidFill>
                    <a:latin typeface="Courier"/>
                  </a:rPr>
                  <a:t>=</a:t>
                </a:r>
                <a:r>
                  <a:rPr lang="en-AU" sz="2000" dirty="0">
                    <a:latin typeface="Courier"/>
                  </a:rPr>
                  <a:t> </a:t>
                </a:r>
                <a:r>
                  <a:rPr lang="en-AU" sz="2000" dirty="0">
                    <a:solidFill>
                      <a:srgbClr val="40A070"/>
                    </a:solidFill>
                    <a:latin typeface="Courier"/>
                  </a:rPr>
                  <a:t>0.1668</a:t>
                </a:r>
                <a:r>
                  <a:rPr lang="en-AU" sz="2000" dirty="0">
                    <a:latin typeface="Courier"/>
                  </a:rPr>
                  <a:t> </a:t>
                </a:r>
                <a:r>
                  <a:rPr lang="en-AU" sz="2000" dirty="0">
                    <a:solidFill>
                      <a:srgbClr val="4070A0"/>
                    </a:solidFill>
                    <a:latin typeface="Courier"/>
                  </a:rPr>
                  <a:t>+</a:t>
                </a:r>
                <a:r>
                  <a:rPr lang="en-AU" sz="2000" dirty="0">
                    <a:latin typeface="Courier"/>
                  </a:rPr>
                  <a:t> </a:t>
                </a:r>
                <a:r>
                  <a:rPr lang="en-AU" sz="2000" dirty="0">
                    <a:solidFill>
                      <a:srgbClr val="06287E"/>
                    </a:solidFill>
                    <a:latin typeface="Courier"/>
                  </a:rPr>
                  <a:t>qt</a:t>
                </a:r>
                <a:r>
                  <a:rPr lang="en-AU" sz="2000" dirty="0">
                    <a:latin typeface="Courier"/>
                  </a:rPr>
                  <a:t>(</a:t>
                </a:r>
                <a:r>
                  <a:rPr lang="en-AU" sz="2000" dirty="0">
                    <a:solidFill>
                      <a:srgbClr val="40A070"/>
                    </a:solidFill>
                    <a:latin typeface="Courier"/>
                  </a:rPr>
                  <a:t>0.975</a:t>
                </a:r>
                <a:r>
                  <a:rPr lang="en-AU" sz="2000" dirty="0">
                    <a:latin typeface="Courier"/>
                  </a:rPr>
                  <a:t>, </a:t>
                </a:r>
                <a:r>
                  <a:rPr lang="en-AU" sz="2000" dirty="0" err="1">
                    <a:solidFill>
                      <a:srgbClr val="7D9029"/>
                    </a:solidFill>
                    <a:latin typeface="Courier"/>
                  </a:rPr>
                  <a:t>df</a:t>
                </a:r>
                <a:r>
                  <a:rPr lang="en-AU" sz="2000" dirty="0">
                    <a:solidFill>
                      <a:srgbClr val="7D9029"/>
                    </a:solidFill>
                    <a:latin typeface="Courier"/>
                  </a:rPr>
                  <a:t> =</a:t>
                </a:r>
                <a:r>
                  <a:rPr lang="en-AU" sz="2000" dirty="0">
                    <a:latin typeface="Courier"/>
                  </a:rPr>
                  <a:t> </a:t>
                </a:r>
                <a:r>
                  <a:rPr lang="en-AU" sz="2000" dirty="0">
                    <a:solidFill>
                      <a:srgbClr val="40A070"/>
                    </a:solidFill>
                    <a:latin typeface="Courier"/>
                  </a:rPr>
                  <a:t>20</a:t>
                </a:r>
                <a:r>
                  <a:rPr lang="en-AU" sz="2000" dirty="0">
                    <a:latin typeface="Courier"/>
                  </a:rPr>
                  <a:t>)</a:t>
                </a:r>
                <a:r>
                  <a:rPr lang="en-AU" sz="2000" dirty="0">
                    <a:solidFill>
                      <a:srgbClr val="4070A0"/>
                    </a:solidFill>
                    <a:latin typeface="Courier"/>
                  </a:rPr>
                  <a:t>*</a:t>
                </a:r>
                <a:r>
                  <a:rPr lang="en-AU" sz="2000" dirty="0">
                    <a:solidFill>
                      <a:srgbClr val="06287E"/>
                    </a:solidFill>
                    <a:latin typeface="Courier"/>
                  </a:rPr>
                  <a:t>sqrt</a:t>
                </a:r>
                <a:r>
                  <a:rPr lang="en-AU" sz="2000" dirty="0">
                    <a:latin typeface="Courier"/>
                  </a:rPr>
                  <a:t>(MLMA</a:t>
                </a:r>
                <a:r>
                  <a:rPr lang="en-AU" sz="2000" dirty="0">
                    <a:solidFill>
                      <a:srgbClr val="4070A0"/>
                    </a:solidFill>
                    <a:latin typeface="Courier"/>
                  </a:rPr>
                  <a:t>$</a:t>
                </a:r>
                <a:r>
                  <a:rPr lang="en-AU" sz="2000" dirty="0">
                    <a:latin typeface="Courier"/>
                  </a:rPr>
                  <a:t>se</a:t>
                </a:r>
                <a:r>
                  <a:rPr lang="en-AU" sz="2000" dirty="0">
                    <a:solidFill>
                      <a:srgbClr val="4070A0"/>
                    </a:solidFill>
                    <a:latin typeface="Courier"/>
                  </a:rPr>
                  <a:t>^</a:t>
                </a:r>
                <a:r>
                  <a:rPr lang="en-AU" sz="2000" dirty="0">
                    <a:solidFill>
                      <a:srgbClr val="40A070"/>
                    </a:solidFill>
                    <a:latin typeface="Courier"/>
                  </a:rPr>
                  <a:t>2</a:t>
                </a:r>
                <a:r>
                  <a:rPr lang="en-AU" sz="2000" dirty="0">
                    <a:latin typeface="Courier"/>
                  </a:rPr>
                  <a:t> </a:t>
                </a:r>
                <a:r>
                  <a:rPr lang="en-AU" sz="2000" dirty="0">
                    <a:solidFill>
                      <a:srgbClr val="4070A0"/>
                    </a:solidFill>
                    <a:latin typeface="Courier"/>
                  </a:rPr>
                  <a:t>+</a:t>
                </a:r>
                <a:r>
                  <a:rPr lang="en-AU" sz="2000" dirty="0">
                    <a:latin typeface="Courier"/>
                  </a:rPr>
                  <a:t> </a:t>
                </a:r>
                <a:r>
                  <a:rPr lang="en-AU" sz="2000" dirty="0">
                    <a:solidFill>
                      <a:srgbClr val="06287E"/>
                    </a:solidFill>
                    <a:latin typeface="Courier"/>
                  </a:rPr>
                  <a:t>sum</a:t>
                </a:r>
                <a:r>
                  <a:rPr lang="en-AU" sz="2000" dirty="0">
                    <a:latin typeface="Courier"/>
                  </a:rPr>
                  <a:t>(MLMA</a:t>
                </a:r>
                <a:r>
                  <a:rPr lang="en-AU" sz="2000" dirty="0">
                    <a:solidFill>
                      <a:srgbClr val="4070A0"/>
                    </a:solidFill>
                    <a:latin typeface="Courier"/>
                  </a:rPr>
                  <a:t>$</a:t>
                </a:r>
                <a:r>
                  <a:rPr lang="en-AU" sz="2000" dirty="0">
                    <a:latin typeface="Courier"/>
                  </a:rPr>
                  <a:t>sigma2))</a:t>
                </a:r>
                <a:br>
                  <a:rPr lang="en-AU" sz="2000" dirty="0"/>
                </a:br>
                <a:endParaRPr lang="en-AU" sz="2000" dirty="0"/>
              </a:p>
              <a:p>
                <a:pPr lvl="0" indent="0">
                  <a:buNone/>
                </a:pPr>
                <a:r>
                  <a:rPr lang="en-AU" sz="2000" dirty="0">
                    <a:solidFill>
                      <a:srgbClr val="06287E"/>
                    </a:solidFill>
                    <a:latin typeface="Courier"/>
                  </a:rPr>
                  <a:t>c</a:t>
                </a:r>
                <a:r>
                  <a:rPr lang="en-AU" sz="2000" dirty="0">
                    <a:latin typeface="Courier"/>
                  </a:rPr>
                  <a:t>(</a:t>
                </a:r>
                <a:r>
                  <a:rPr lang="en-AU" sz="2000" dirty="0" err="1">
                    <a:latin typeface="Courier"/>
                  </a:rPr>
                  <a:t>l.pi.t</a:t>
                </a:r>
                <a:r>
                  <a:rPr lang="en-AU" sz="2000" dirty="0">
                    <a:latin typeface="Courier"/>
                  </a:rPr>
                  <a:t>, </a:t>
                </a:r>
                <a:r>
                  <a:rPr lang="en-AU" sz="2000" dirty="0" err="1">
                    <a:latin typeface="Courier"/>
                  </a:rPr>
                  <a:t>u.pi.t</a:t>
                </a:r>
                <a:r>
                  <a:rPr lang="en-AU" sz="2000" dirty="0">
                    <a:latin typeface="Courier"/>
                  </a:rPr>
                  <a:t>)</a:t>
                </a:r>
              </a:p>
              <a:p>
                <a:pPr lvl="0" indent="0">
                  <a:buNone/>
                </a:pPr>
                <a:r>
                  <a:rPr lang="en-AU" sz="2400" b="1" dirty="0">
                    <a:latin typeface="Courier"/>
                  </a:rPr>
                  <a:t>## [1] -0.1755121  0.5091121</a:t>
                </a:r>
              </a:p>
              <a:p>
                <a:pPr indent="0">
                  <a:buNone/>
                </a:pPr>
                <a:endParaRPr lang="en-AU" sz="2100" dirty="0">
                  <a:latin typeface="Courier"/>
                </a:endParaRPr>
              </a:p>
              <a:p>
                <a:pPr indent="0">
                  <a:buNone/>
                </a:pPr>
                <a:endParaRPr lang="en-AU" sz="2100" dirty="0">
                  <a:latin typeface="Courier"/>
                </a:endParaRPr>
              </a:p>
              <a:p>
                <a:pPr indent="0">
                  <a:buNone/>
                </a:pPr>
                <a:endParaRPr sz="2100" dirty="0">
                  <a:latin typeface="Courier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3152" y="1519792"/>
                <a:ext cx="8997696" cy="452596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0F85AD1A-60F4-F013-7352-7C48DE80E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58822"/>
            <a:ext cx="8229600" cy="1143000"/>
          </a:xfrm>
        </p:spPr>
        <p:txBody>
          <a:bodyPr>
            <a:normAutofit/>
          </a:bodyPr>
          <a:lstStyle/>
          <a:p>
            <a:r>
              <a:rPr lang="en-US" i="1" dirty="0"/>
              <a:t>Heterogeneity: </a:t>
            </a:r>
            <a:r>
              <a:rPr lang="en-US" dirty="0"/>
              <a:t>Prediction Intervals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46C7564-C989-B469-CDB1-A739292F47B6}"/>
              </a:ext>
            </a:extLst>
          </p:cNvPr>
          <p:cNvSpPr/>
          <p:nvPr/>
        </p:nvSpPr>
        <p:spPr>
          <a:xfrm>
            <a:off x="2606040" y="1614124"/>
            <a:ext cx="694944" cy="646331"/>
          </a:xfrm>
          <a:prstGeom prst="ellipse">
            <a:avLst/>
          </a:prstGeom>
          <a:gradFill>
            <a:gsLst>
              <a:gs pos="0">
                <a:schemeClr val="accent1">
                  <a:tint val="100000"/>
                  <a:shade val="100000"/>
                  <a:satMod val="130000"/>
                  <a:alpha val="0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2CC447-A1FE-B1A7-7253-952D07C970F1}"/>
              </a:ext>
            </a:extLst>
          </p:cNvPr>
          <p:cNvSpPr txBox="1"/>
          <p:nvPr/>
        </p:nvSpPr>
        <p:spPr>
          <a:xfrm>
            <a:off x="589788" y="2562208"/>
            <a:ext cx="7964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Calculate the test statistic based on the t-distribution instead of standard normal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A4F9023-C02D-2266-A4C6-16A86AC43017}"/>
              </a:ext>
            </a:extLst>
          </p:cNvPr>
          <p:cNvSpPr txBox="1"/>
          <p:nvPr/>
        </p:nvSpPr>
        <p:spPr>
          <a:xfrm>
            <a:off x="914400" y="5781133"/>
            <a:ext cx="76398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What do the prediction intervals tell us about our overall meta-analytic mean?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67C528-01DC-DE5D-6483-26496B052E42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2. Heterogeneity Analysis</a:t>
            </a:r>
          </a:p>
        </p:txBody>
      </p:sp>
    </p:spTree>
    <p:extLst>
      <p:ext uri="{BB962C8B-B14F-4D97-AF65-F5344CB8AC3E}">
        <p14:creationId xmlns:p14="http://schemas.microsoft.com/office/powerpoint/2010/main" val="12765048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E03-CD63-5D94-4B03-E904814CC7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2402" y="599969"/>
            <a:ext cx="4361597" cy="1512597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Fixed and random</a:t>
            </a:r>
            <a:br>
              <a:rPr lang="en-US" b="1" dirty="0"/>
            </a:br>
            <a:r>
              <a:rPr lang="en-US" b="1" dirty="0"/>
              <a:t>model assumptions</a:t>
            </a:r>
          </a:p>
        </p:txBody>
      </p:sp>
      <p:pic>
        <p:nvPicPr>
          <p:cNvPr id="5" name="Content Placeholder 4" descr="Chart, radar chart, line chart&#10;&#10;Description automatically generated">
            <a:extLst>
              <a:ext uri="{FF2B5EF4-FFF2-40B4-BE49-F238E27FC236}">
                <a16:creationId xmlns:a16="http://schemas.microsoft.com/office/drawing/2014/main" id="{9462AA0C-A875-9118-B4F5-33FEAA2169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398" y="609875"/>
            <a:ext cx="4040189" cy="6117348"/>
          </a:xfr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AAEF4D8-1AE9-E7A9-9FE4-6CC56C18E8ED}"/>
              </a:ext>
            </a:extLst>
          </p:cNvPr>
          <p:cNvSpPr txBox="1">
            <a:spLocks/>
          </p:cNvSpPr>
          <p:nvPr/>
        </p:nvSpPr>
        <p:spPr>
          <a:xfrm>
            <a:off x="4705409" y="3185601"/>
            <a:ext cx="4040188" cy="2550401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marL="457189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377" indent="-457189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566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-457189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5943" indent="-457189" algn="l" defTabSz="457189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131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320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509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697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/>
              <a:t>All studies are estimating the same (common) “true” underlying effect</a:t>
            </a:r>
          </a:p>
          <a:p>
            <a:pPr>
              <a:defRPr/>
            </a:pPr>
            <a:r>
              <a:rPr lang="en-US"/>
              <a:t>Variability between studies is due to random variation (chance) only</a:t>
            </a:r>
          </a:p>
          <a:p>
            <a:pPr marL="320040" indent="-320040">
              <a:buFont typeface="Wingdings"/>
              <a:buChar char=""/>
              <a:defRPr/>
            </a:pPr>
            <a:endParaRPr lang="en-US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89892006-97D3-236C-7E1F-69A749BF4172}"/>
              </a:ext>
            </a:extLst>
          </p:cNvPr>
          <p:cNvSpPr txBox="1">
            <a:spLocks/>
          </p:cNvSpPr>
          <p:nvPr/>
        </p:nvSpPr>
        <p:spPr>
          <a:xfrm>
            <a:off x="4782403" y="2343203"/>
            <a:ext cx="3886200" cy="63976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457189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377" indent="-457189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566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-457189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5943" indent="-457189" algn="l" defTabSz="457189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131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320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509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697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  <a:defRPr/>
            </a:pPr>
            <a:r>
              <a:rPr lang="en-US" b="1" dirty="0"/>
              <a:t>Fixed (common) effect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6D9C469-B082-31F9-272A-CB1960D4D809}"/>
              </a:ext>
            </a:extLst>
          </p:cNvPr>
          <p:cNvSpPr/>
          <p:nvPr/>
        </p:nvSpPr>
        <p:spPr>
          <a:xfrm>
            <a:off x="152400" y="4132162"/>
            <a:ext cx="4419600" cy="27258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picture containing text&#10;&#10;Description automatically generated">
            <a:extLst>
              <a:ext uri="{FF2B5EF4-FFF2-40B4-BE49-F238E27FC236}">
                <a16:creationId xmlns:a16="http://schemas.microsoft.com/office/drawing/2014/main" id="{DF4F8CDB-E8E5-D0CD-63D3-8676D65222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399" y="4711079"/>
            <a:ext cx="4630003" cy="162402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984C47F-B9E2-EFF4-E632-FC02E56EDFE1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1. Meta-Analysis</a:t>
            </a:r>
          </a:p>
        </p:txBody>
      </p:sp>
    </p:spTree>
    <p:extLst>
      <p:ext uri="{BB962C8B-B14F-4D97-AF65-F5344CB8AC3E}">
        <p14:creationId xmlns:p14="http://schemas.microsoft.com/office/powerpoint/2010/main" val="1599416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0" y="794943"/>
            <a:ext cx="4587766" cy="1143000"/>
          </a:xfrm>
        </p:spPr>
        <p:txBody>
          <a:bodyPr>
            <a:normAutofit fontScale="90000"/>
          </a:bodyPr>
          <a:lstStyle/>
          <a:p>
            <a:r>
              <a:rPr lang="en-AU" dirty="0"/>
              <a:t>How might we write up our results?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463654" y="783032"/>
            <a:ext cx="8970380" cy="4708525"/>
          </a:xfrm>
        </p:spPr>
        <p:txBody>
          <a:bodyPr>
            <a:noAutofit/>
          </a:bodyPr>
          <a:lstStyle/>
          <a:p>
            <a:pPr indent="0">
              <a:buNone/>
            </a:pPr>
            <a:r>
              <a:rPr sz="1200" i="1" dirty="0">
                <a:solidFill>
                  <a:srgbClr val="60A0B0"/>
                </a:solidFill>
                <a:latin typeface="Courier"/>
              </a:rPr>
              <a:t># Multi-level meta-analytic model</a:t>
            </a:r>
            <a:br>
              <a:rPr sz="1200" dirty="0"/>
            </a:br>
            <a:r>
              <a:rPr sz="1200" dirty="0">
                <a:latin typeface="Courier"/>
              </a:rPr>
              <a:t>MLMA </a:t>
            </a:r>
            <a:r>
              <a:rPr sz="1200" dirty="0">
                <a:solidFill>
                  <a:srgbClr val="007020"/>
                </a:solidFill>
                <a:latin typeface="Courier"/>
              </a:rPr>
              <a:t>&lt;-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metafor</a:t>
            </a:r>
            <a:r>
              <a:rPr sz="1200" dirty="0">
                <a:solidFill>
                  <a:srgbClr val="4070A0"/>
                </a:solidFill>
                <a:latin typeface="Courier"/>
              </a:rPr>
              <a:t>::</a:t>
            </a:r>
            <a:r>
              <a:rPr sz="1200" dirty="0" err="1">
                <a:solidFill>
                  <a:srgbClr val="06287E"/>
                </a:solidFill>
                <a:latin typeface="Courier"/>
              </a:rPr>
              <a:t>rma.mv</a:t>
            </a:r>
            <a:r>
              <a:rPr sz="1200" dirty="0">
                <a:latin typeface="Courier"/>
              </a:rPr>
              <a:t>(</a:t>
            </a:r>
            <a:r>
              <a:rPr sz="1200" dirty="0" err="1">
                <a:solidFill>
                  <a:srgbClr val="7D9029"/>
                </a:solidFill>
                <a:latin typeface="Courier"/>
              </a:rPr>
              <a:t>yi</a:t>
            </a:r>
            <a:r>
              <a:rPr sz="1200" dirty="0">
                <a:solidFill>
                  <a:srgbClr val="7D9029"/>
                </a:solidFill>
                <a:latin typeface="Courier"/>
              </a:rPr>
              <a:t>=</a:t>
            </a:r>
            <a:r>
              <a:rPr sz="1200" dirty="0">
                <a:latin typeface="Courier"/>
              </a:rPr>
              <a:t> ARR</a:t>
            </a:r>
            <a:r>
              <a:rPr sz="1200" dirty="0">
                <a:solidFill>
                  <a:srgbClr val="4070A0"/>
                </a:solidFill>
                <a:latin typeface="Courier"/>
              </a:rPr>
              <a:t>~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A070"/>
                </a:solidFill>
                <a:latin typeface="Courier"/>
              </a:rPr>
              <a:t>1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V =</a:t>
            </a:r>
            <a:r>
              <a:rPr sz="1200" dirty="0">
                <a:latin typeface="Courier"/>
              </a:rPr>
              <a:t> V_ARR, </a:t>
            </a:r>
            <a:br>
              <a:rPr sz="1200" dirty="0"/>
            </a:br>
            <a:r>
              <a:rPr sz="1200" dirty="0">
                <a:latin typeface="Courier"/>
              </a:rPr>
              <a:t>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method=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"REML"</a:t>
            </a:r>
            <a:r>
              <a:rPr sz="1200" dirty="0">
                <a:latin typeface="Courier"/>
              </a:rPr>
              <a:t>,</a:t>
            </a:r>
            <a:br>
              <a:rPr sz="1200" dirty="0"/>
            </a:br>
            <a:r>
              <a:rPr sz="1200" dirty="0">
                <a:latin typeface="Courier"/>
              </a:rPr>
              <a:t>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random=</a:t>
            </a:r>
            <a:r>
              <a:rPr sz="1200" dirty="0">
                <a:solidFill>
                  <a:srgbClr val="06287E"/>
                </a:solidFill>
                <a:latin typeface="Courier"/>
              </a:rPr>
              <a:t>list</a:t>
            </a:r>
            <a:r>
              <a:rPr sz="1200" dirty="0">
                <a:latin typeface="Courier"/>
              </a:rPr>
              <a:t>(</a:t>
            </a:r>
            <a:r>
              <a:rPr sz="1200" dirty="0">
                <a:solidFill>
                  <a:srgbClr val="4070A0"/>
                </a:solidFill>
                <a:latin typeface="Courier"/>
              </a:rPr>
              <a:t>~</a:t>
            </a:r>
            <a:r>
              <a:rPr sz="1200" dirty="0">
                <a:solidFill>
                  <a:srgbClr val="40A070"/>
                </a:solidFill>
                <a:latin typeface="Courier"/>
              </a:rPr>
              <a:t>1</a:t>
            </a:r>
            <a:r>
              <a:rPr sz="1200" dirty="0">
                <a:solidFill>
                  <a:srgbClr val="4070A0"/>
                </a:solidFill>
                <a:latin typeface="Courier"/>
              </a:rPr>
              <a:t>|</a:t>
            </a:r>
            <a:r>
              <a:rPr sz="1200" dirty="0">
                <a:latin typeface="Courier"/>
              </a:rPr>
              <a:t>species_ID,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~</a:t>
            </a:r>
            <a:r>
              <a:rPr sz="1200" dirty="0">
                <a:solidFill>
                  <a:srgbClr val="40A070"/>
                </a:solidFill>
                <a:latin typeface="Courier"/>
              </a:rPr>
              <a:t>1</a:t>
            </a:r>
            <a:r>
              <a:rPr sz="1200" dirty="0">
                <a:solidFill>
                  <a:srgbClr val="4070A0"/>
                </a:solidFill>
                <a:latin typeface="Courier"/>
              </a:rPr>
              <a:t>|</a:t>
            </a:r>
            <a:r>
              <a:rPr sz="1200" dirty="0">
                <a:latin typeface="Courier"/>
              </a:rPr>
              <a:t>authors,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~</a:t>
            </a:r>
            <a:r>
              <a:rPr sz="1200" dirty="0">
                <a:solidFill>
                  <a:srgbClr val="40A070"/>
                </a:solidFill>
                <a:latin typeface="Courier"/>
              </a:rPr>
              <a:t>1</a:t>
            </a:r>
            <a:r>
              <a:rPr sz="1200" dirty="0">
                <a:solidFill>
                  <a:srgbClr val="4070A0"/>
                </a:solidFill>
                <a:latin typeface="Courier"/>
              </a:rPr>
              <a:t>|</a:t>
            </a:r>
            <a:r>
              <a:rPr sz="1200" dirty="0">
                <a:latin typeface="Courier"/>
              </a:rPr>
              <a:t>es_ID), </a:t>
            </a:r>
            <a:br>
              <a:rPr sz="1200" dirty="0"/>
            </a:br>
            <a:r>
              <a:rPr sz="1200" dirty="0">
                <a:latin typeface="Courier"/>
              </a:rPr>
              <a:t>                   </a:t>
            </a:r>
            <a:r>
              <a:rPr sz="1200" dirty="0" err="1">
                <a:solidFill>
                  <a:srgbClr val="7D9029"/>
                </a:solidFill>
                <a:latin typeface="Courier"/>
              </a:rPr>
              <a:t>dfs</a:t>
            </a:r>
            <a:r>
              <a:rPr sz="1200" dirty="0">
                <a:solidFill>
                  <a:srgbClr val="7D9029"/>
                </a:solidFill>
                <a:latin typeface="Courier"/>
              </a:rPr>
              <a:t> =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"contain"</a:t>
            </a:r>
            <a:r>
              <a:rPr sz="1200" dirty="0">
                <a:latin typeface="Courier"/>
              </a:rPr>
              <a:t>,</a:t>
            </a:r>
            <a:br>
              <a:rPr sz="1200" dirty="0"/>
            </a:br>
            <a:r>
              <a:rPr sz="1200" dirty="0">
                <a:latin typeface="Courier"/>
              </a:rPr>
              <a:t>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test=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"t"</a:t>
            </a:r>
            <a:r>
              <a:rPr sz="1200" dirty="0">
                <a:latin typeface="Courier"/>
              </a:rPr>
              <a:t>,</a:t>
            </a:r>
            <a:br>
              <a:rPr sz="1200" dirty="0"/>
            </a:br>
            <a:r>
              <a:rPr sz="1200" dirty="0">
                <a:latin typeface="Courier"/>
              </a:rPr>
              <a:t>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data=</a:t>
            </a:r>
            <a:r>
              <a:rPr sz="1200" dirty="0" err="1">
                <a:latin typeface="Courier"/>
              </a:rPr>
              <a:t>asr_dat</a:t>
            </a:r>
            <a:r>
              <a:rPr sz="1200" dirty="0">
                <a:latin typeface="Courier"/>
              </a:rPr>
              <a:t>)</a:t>
            </a:r>
            <a:br>
              <a:rPr sz="1200" dirty="0"/>
            </a:br>
            <a:r>
              <a:rPr sz="1200" dirty="0">
                <a:latin typeface="Courier"/>
              </a:rPr>
              <a:t>
## Multivariate Meta-Analysis Model (k = 123; method: REML)
## 
## Variance Components:
## 
##             </a:t>
            </a:r>
            <a:r>
              <a:rPr sz="1200" dirty="0" err="1">
                <a:latin typeface="Courier"/>
              </a:rPr>
              <a:t>estim</a:t>
            </a:r>
            <a:r>
              <a:rPr sz="1200" dirty="0">
                <a:latin typeface="Courier"/>
              </a:rPr>
              <a:t>    sqrt  </a:t>
            </a:r>
            <a:r>
              <a:rPr sz="1200" dirty="0" err="1">
                <a:latin typeface="Courier"/>
              </a:rPr>
              <a:t>nlvls</a:t>
            </a:r>
            <a:r>
              <a:rPr sz="1200" dirty="0">
                <a:latin typeface="Courier"/>
              </a:rPr>
              <a:t>  fixed      factor 
## sigma^2.1  0.0008  0.0280     29     no  </a:t>
            </a:r>
            <a:r>
              <a:rPr sz="1200" dirty="0" err="1">
                <a:latin typeface="Courier"/>
              </a:rPr>
              <a:t>species_ID</a:t>
            </a:r>
            <a:r>
              <a:rPr sz="1200" dirty="0">
                <a:latin typeface="Courier"/>
              </a:rPr>
              <a:t> 
## sigma^2.2  0.0154  0.1241     21     no     authors 
## sigma^2.3  0.0097  0.0987    123     no       </a:t>
            </a:r>
            <a:r>
              <a:rPr sz="1200" dirty="0" err="1">
                <a:latin typeface="Courier"/>
              </a:rPr>
              <a:t>es_ID</a:t>
            </a:r>
            <a:r>
              <a:rPr sz="1200" dirty="0">
                <a:latin typeface="Courier"/>
              </a:rPr>
              <a:t> 
## 
## Test for Heterogeneity:
## Q(</a:t>
            </a:r>
            <a:r>
              <a:rPr sz="1200" dirty="0" err="1">
                <a:latin typeface="Courier"/>
              </a:rPr>
              <a:t>df</a:t>
            </a:r>
            <a:r>
              <a:rPr sz="1200" dirty="0">
                <a:latin typeface="Courier"/>
              </a:rPr>
              <a:t> = 122) = 3941.0055, p-</a:t>
            </a:r>
            <a:r>
              <a:rPr sz="1200" dirty="0" err="1">
                <a:latin typeface="Courier"/>
              </a:rPr>
              <a:t>val</a:t>
            </a:r>
            <a:r>
              <a:rPr sz="1200" dirty="0">
                <a:latin typeface="Courier"/>
              </a:rPr>
              <a:t> &lt; .0001
## 
## Model Results:
## 
## estimate      se    </a:t>
            </a:r>
            <a:r>
              <a:rPr sz="1200" dirty="0" err="1">
                <a:latin typeface="Courier"/>
              </a:rPr>
              <a:t>tval</a:t>
            </a:r>
            <a:r>
              <a:rPr sz="1200" dirty="0">
                <a:latin typeface="Courier"/>
              </a:rPr>
              <a:t>  </a:t>
            </a:r>
            <a:r>
              <a:rPr sz="1200" dirty="0" err="1">
                <a:latin typeface="Courier"/>
              </a:rPr>
              <a:t>df</a:t>
            </a:r>
            <a:r>
              <a:rPr sz="1200" dirty="0">
                <a:latin typeface="Courier"/>
              </a:rPr>
              <a:t>    </a:t>
            </a:r>
            <a:r>
              <a:rPr sz="1200" dirty="0" err="1">
                <a:latin typeface="Courier"/>
              </a:rPr>
              <a:t>pval</a:t>
            </a:r>
            <a:r>
              <a:rPr sz="1200" dirty="0">
                <a:latin typeface="Courier"/>
              </a:rPr>
              <a:t>   </a:t>
            </a:r>
            <a:r>
              <a:rPr sz="1200" dirty="0" err="1">
                <a:latin typeface="Courier"/>
              </a:rPr>
              <a:t>ci.lb</a:t>
            </a:r>
            <a:r>
              <a:rPr sz="1200" dirty="0">
                <a:latin typeface="Courier"/>
              </a:rPr>
              <a:t>   </a:t>
            </a:r>
            <a:r>
              <a:rPr sz="1200" dirty="0" err="1">
                <a:latin typeface="Courier"/>
              </a:rPr>
              <a:t>ci.ub</a:t>
            </a:r>
            <a:r>
              <a:rPr sz="1200" dirty="0">
                <a:latin typeface="Courier"/>
              </a:rPr>
              <a:t>     ​ 
##   0.1668  0.0316  5.2857  20  &lt;.0001  0.1010  0.2327  *** 
## 
## ---
## </a:t>
            </a:r>
            <a:r>
              <a:rPr sz="1200" dirty="0" err="1">
                <a:latin typeface="Courier"/>
              </a:rPr>
              <a:t>Signif</a:t>
            </a:r>
            <a:r>
              <a:rPr sz="1200" dirty="0">
                <a:latin typeface="Courier"/>
              </a:rPr>
              <a:t>. codes:  0 '***' 0.001 '**' 0.01 '*' 0.05 '.' 0.1 ' ' 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E5606D-FD2A-885A-EBCB-2A74FB2EC5D6}"/>
              </a:ext>
            </a:extLst>
          </p:cNvPr>
          <p:cNvSpPr txBox="1"/>
          <p:nvPr/>
        </p:nvSpPr>
        <p:spPr>
          <a:xfrm>
            <a:off x="0" y="0"/>
            <a:ext cx="9144000" cy="369332"/>
          </a:xfrm>
          <a:prstGeom prst="rect">
            <a:avLst/>
          </a:prstGeom>
          <a:gradFill flip="none" rotWithShape="1">
            <a:gsLst>
              <a:gs pos="41000">
                <a:schemeClr val="bg1">
                  <a:lumMod val="75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           1. Meta-analysis                                                         2. Heterogeneity Analysis</a:t>
            </a:r>
          </a:p>
        </p:txBody>
      </p:sp>
    </p:spTree>
    <p:extLst>
      <p:ext uri="{BB962C8B-B14F-4D97-AF65-F5344CB8AC3E}">
        <p14:creationId xmlns:p14="http://schemas.microsoft.com/office/powerpoint/2010/main" val="274032291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0186F6F-56CB-BA6F-E4E1-EF49E372E531}"/>
              </a:ext>
            </a:extLst>
          </p:cNvPr>
          <p:cNvSpPr txBox="1"/>
          <p:nvPr/>
        </p:nvSpPr>
        <p:spPr>
          <a:xfrm>
            <a:off x="5570483" y="1271851"/>
            <a:ext cx="3573517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On average, across female ectotherms, for every 1℃ increase in acclimation temperature heat tolerance increases by 0.167 ℃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are 95% confident that the true mean falls between 0.101℃ and 0.233℃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do have a significant amount of heterogeneity among effects (</a:t>
            </a:r>
            <a:r>
              <a:rPr lang="en-US" i="1" dirty="0"/>
              <a:t>Q</a:t>
            </a:r>
            <a:r>
              <a:rPr lang="en-US" dirty="0"/>
              <a:t> = 3941, </a:t>
            </a:r>
            <a:r>
              <a:rPr lang="en-US" i="1" dirty="0" err="1"/>
              <a:t>df</a:t>
            </a:r>
            <a:r>
              <a:rPr lang="en-US" dirty="0"/>
              <a:t> = 122, p = &lt;0.001), with effect sizes expected to be as low as -0.176℃ to as high as 0.509℃ 95% of the time. Differences among studies and species explain 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453144" y="772521"/>
            <a:ext cx="8970380" cy="4708525"/>
          </a:xfrm>
        </p:spPr>
        <p:txBody>
          <a:bodyPr>
            <a:noAutofit/>
          </a:bodyPr>
          <a:lstStyle/>
          <a:p>
            <a:pPr indent="0">
              <a:buNone/>
            </a:pPr>
            <a:r>
              <a:rPr sz="1200" i="1" dirty="0">
                <a:solidFill>
                  <a:srgbClr val="60A0B0"/>
                </a:solidFill>
                <a:latin typeface="Courier"/>
              </a:rPr>
              <a:t># Multi-level meta-analytic model</a:t>
            </a:r>
            <a:br>
              <a:rPr sz="1200" dirty="0"/>
            </a:br>
            <a:r>
              <a:rPr sz="1200" dirty="0">
                <a:latin typeface="Courier"/>
              </a:rPr>
              <a:t>MLMA </a:t>
            </a:r>
            <a:r>
              <a:rPr sz="1200" dirty="0">
                <a:solidFill>
                  <a:srgbClr val="007020"/>
                </a:solidFill>
                <a:latin typeface="Courier"/>
              </a:rPr>
              <a:t>&lt;-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metafor</a:t>
            </a:r>
            <a:r>
              <a:rPr sz="1200" dirty="0">
                <a:solidFill>
                  <a:srgbClr val="4070A0"/>
                </a:solidFill>
                <a:latin typeface="Courier"/>
              </a:rPr>
              <a:t>::</a:t>
            </a:r>
            <a:r>
              <a:rPr sz="1200" dirty="0" err="1">
                <a:solidFill>
                  <a:srgbClr val="06287E"/>
                </a:solidFill>
                <a:latin typeface="Courier"/>
              </a:rPr>
              <a:t>rma.mv</a:t>
            </a:r>
            <a:r>
              <a:rPr sz="1200" dirty="0">
                <a:latin typeface="Courier"/>
              </a:rPr>
              <a:t>(</a:t>
            </a:r>
            <a:r>
              <a:rPr sz="1200" dirty="0" err="1">
                <a:solidFill>
                  <a:srgbClr val="7D9029"/>
                </a:solidFill>
                <a:latin typeface="Courier"/>
              </a:rPr>
              <a:t>yi</a:t>
            </a:r>
            <a:r>
              <a:rPr sz="1200" dirty="0">
                <a:solidFill>
                  <a:srgbClr val="7D9029"/>
                </a:solidFill>
                <a:latin typeface="Courier"/>
              </a:rPr>
              <a:t>=</a:t>
            </a:r>
            <a:r>
              <a:rPr sz="1200" dirty="0">
                <a:latin typeface="Courier"/>
              </a:rPr>
              <a:t> ARR</a:t>
            </a:r>
            <a:r>
              <a:rPr sz="1200" dirty="0">
                <a:solidFill>
                  <a:srgbClr val="4070A0"/>
                </a:solidFill>
                <a:latin typeface="Courier"/>
              </a:rPr>
              <a:t>~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A070"/>
                </a:solidFill>
                <a:latin typeface="Courier"/>
              </a:rPr>
              <a:t>1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V =</a:t>
            </a:r>
            <a:r>
              <a:rPr sz="1200" dirty="0">
                <a:latin typeface="Courier"/>
              </a:rPr>
              <a:t> V_ARR, </a:t>
            </a:r>
            <a:br>
              <a:rPr sz="1200" dirty="0"/>
            </a:br>
            <a:r>
              <a:rPr sz="1200" dirty="0">
                <a:latin typeface="Courier"/>
              </a:rPr>
              <a:t>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method=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"REML"</a:t>
            </a:r>
            <a:r>
              <a:rPr sz="1200" dirty="0">
                <a:latin typeface="Courier"/>
              </a:rPr>
              <a:t>,</a:t>
            </a:r>
            <a:br>
              <a:rPr sz="1200" dirty="0"/>
            </a:br>
            <a:r>
              <a:rPr sz="1200" dirty="0">
                <a:latin typeface="Courier"/>
              </a:rPr>
              <a:t>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random=</a:t>
            </a:r>
            <a:r>
              <a:rPr sz="1200" dirty="0">
                <a:solidFill>
                  <a:srgbClr val="06287E"/>
                </a:solidFill>
                <a:latin typeface="Courier"/>
              </a:rPr>
              <a:t>list</a:t>
            </a:r>
            <a:r>
              <a:rPr sz="1200" dirty="0">
                <a:latin typeface="Courier"/>
              </a:rPr>
              <a:t>(</a:t>
            </a:r>
            <a:r>
              <a:rPr sz="1200" dirty="0">
                <a:solidFill>
                  <a:srgbClr val="4070A0"/>
                </a:solidFill>
                <a:latin typeface="Courier"/>
              </a:rPr>
              <a:t>~</a:t>
            </a:r>
            <a:r>
              <a:rPr sz="1200" dirty="0">
                <a:solidFill>
                  <a:srgbClr val="40A070"/>
                </a:solidFill>
                <a:latin typeface="Courier"/>
              </a:rPr>
              <a:t>1</a:t>
            </a:r>
            <a:r>
              <a:rPr sz="1200" dirty="0">
                <a:solidFill>
                  <a:srgbClr val="4070A0"/>
                </a:solidFill>
                <a:latin typeface="Courier"/>
              </a:rPr>
              <a:t>|</a:t>
            </a:r>
            <a:r>
              <a:rPr sz="1200" dirty="0">
                <a:latin typeface="Courier"/>
              </a:rPr>
              <a:t>species_ID,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~</a:t>
            </a:r>
            <a:r>
              <a:rPr sz="1200" dirty="0">
                <a:solidFill>
                  <a:srgbClr val="40A070"/>
                </a:solidFill>
                <a:latin typeface="Courier"/>
              </a:rPr>
              <a:t>1</a:t>
            </a:r>
            <a:r>
              <a:rPr sz="1200" dirty="0">
                <a:solidFill>
                  <a:srgbClr val="4070A0"/>
                </a:solidFill>
                <a:latin typeface="Courier"/>
              </a:rPr>
              <a:t>|</a:t>
            </a:r>
            <a:r>
              <a:rPr sz="1200" dirty="0">
                <a:latin typeface="Courier"/>
              </a:rPr>
              <a:t>authors,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~</a:t>
            </a:r>
            <a:r>
              <a:rPr sz="1200" dirty="0">
                <a:solidFill>
                  <a:srgbClr val="40A070"/>
                </a:solidFill>
                <a:latin typeface="Courier"/>
              </a:rPr>
              <a:t>1</a:t>
            </a:r>
            <a:r>
              <a:rPr sz="1200" dirty="0">
                <a:solidFill>
                  <a:srgbClr val="4070A0"/>
                </a:solidFill>
                <a:latin typeface="Courier"/>
              </a:rPr>
              <a:t>|</a:t>
            </a:r>
            <a:r>
              <a:rPr sz="1200" dirty="0">
                <a:latin typeface="Courier"/>
              </a:rPr>
              <a:t>es_ID), </a:t>
            </a:r>
            <a:br>
              <a:rPr sz="1200" dirty="0"/>
            </a:br>
            <a:r>
              <a:rPr sz="1200" dirty="0">
                <a:latin typeface="Courier"/>
              </a:rPr>
              <a:t>                   </a:t>
            </a:r>
            <a:r>
              <a:rPr sz="1200" dirty="0" err="1">
                <a:solidFill>
                  <a:srgbClr val="7D9029"/>
                </a:solidFill>
                <a:latin typeface="Courier"/>
              </a:rPr>
              <a:t>dfs</a:t>
            </a:r>
            <a:r>
              <a:rPr sz="1200" dirty="0">
                <a:solidFill>
                  <a:srgbClr val="7D9029"/>
                </a:solidFill>
                <a:latin typeface="Courier"/>
              </a:rPr>
              <a:t> =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"contain"</a:t>
            </a:r>
            <a:r>
              <a:rPr sz="1200" dirty="0">
                <a:latin typeface="Courier"/>
              </a:rPr>
              <a:t>,</a:t>
            </a:r>
            <a:br>
              <a:rPr sz="1200" dirty="0"/>
            </a:br>
            <a:r>
              <a:rPr sz="1200" dirty="0">
                <a:latin typeface="Courier"/>
              </a:rPr>
              <a:t>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test=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"t"</a:t>
            </a:r>
            <a:r>
              <a:rPr sz="1200" dirty="0">
                <a:latin typeface="Courier"/>
              </a:rPr>
              <a:t>,</a:t>
            </a:r>
            <a:br>
              <a:rPr sz="1200" dirty="0"/>
            </a:br>
            <a:r>
              <a:rPr sz="1200" dirty="0">
                <a:latin typeface="Courier"/>
              </a:rPr>
              <a:t>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data=</a:t>
            </a:r>
            <a:r>
              <a:rPr sz="1200" dirty="0" err="1">
                <a:latin typeface="Courier"/>
              </a:rPr>
              <a:t>asr_dat</a:t>
            </a:r>
            <a:r>
              <a:rPr sz="1200" dirty="0">
                <a:latin typeface="Courier"/>
              </a:rPr>
              <a:t>)</a:t>
            </a:r>
            <a:br>
              <a:rPr sz="1200" dirty="0"/>
            </a:br>
            <a:r>
              <a:rPr sz="1200" dirty="0">
                <a:latin typeface="Courier"/>
              </a:rPr>
              <a:t>
## Multivariate Meta-Analysis Model (k = 123; method: REML)
## 
## Variance Components:
## 
##             </a:t>
            </a:r>
            <a:r>
              <a:rPr sz="1200" dirty="0" err="1">
                <a:latin typeface="Courier"/>
              </a:rPr>
              <a:t>estim</a:t>
            </a:r>
            <a:r>
              <a:rPr sz="1200" dirty="0">
                <a:latin typeface="Courier"/>
              </a:rPr>
              <a:t>    sqrt  </a:t>
            </a:r>
            <a:r>
              <a:rPr sz="1200" dirty="0" err="1">
                <a:latin typeface="Courier"/>
              </a:rPr>
              <a:t>nlvls</a:t>
            </a:r>
            <a:r>
              <a:rPr sz="1200" dirty="0">
                <a:latin typeface="Courier"/>
              </a:rPr>
              <a:t>  fixed      factor 
## sigma^2.1  0.0008  0.0280     29     no  </a:t>
            </a:r>
            <a:r>
              <a:rPr sz="1200" dirty="0" err="1">
                <a:latin typeface="Courier"/>
              </a:rPr>
              <a:t>species_ID</a:t>
            </a:r>
            <a:r>
              <a:rPr sz="1200" dirty="0">
                <a:latin typeface="Courier"/>
              </a:rPr>
              <a:t> 
## sigma^2.2  0.0154  0.1241     21     no     authors 
## sigma^2.3  0.0097  0.0987    123     no       </a:t>
            </a:r>
            <a:r>
              <a:rPr sz="1200" dirty="0" err="1">
                <a:latin typeface="Courier"/>
              </a:rPr>
              <a:t>es_ID</a:t>
            </a:r>
            <a:r>
              <a:rPr sz="1200" dirty="0">
                <a:latin typeface="Courier"/>
              </a:rPr>
              <a:t> 
## 
## Test for Heterogeneity:
## Q(</a:t>
            </a:r>
            <a:r>
              <a:rPr sz="1200" dirty="0" err="1">
                <a:latin typeface="Courier"/>
              </a:rPr>
              <a:t>df</a:t>
            </a:r>
            <a:r>
              <a:rPr sz="1200" dirty="0">
                <a:latin typeface="Courier"/>
              </a:rPr>
              <a:t> = 122) = 3941.0055, p-</a:t>
            </a:r>
            <a:r>
              <a:rPr sz="1200" dirty="0" err="1">
                <a:latin typeface="Courier"/>
              </a:rPr>
              <a:t>val</a:t>
            </a:r>
            <a:r>
              <a:rPr sz="1200" dirty="0">
                <a:latin typeface="Courier"/>
              </a:rPr>
              <a:t> &lt; .0001
## 
## Model Results:
## 
## estimate      se    </a:t>
            </a:r>
            <a:r>
              <a:rPr sz="1200" dirty="0" err="1">
                <a:latin typeface="Courier"/>
              </a:rPr>
              <a:t>tval</a:t>
            </a:r>
            <a:r>
              <a:rPr sz="1200" dirty="0">
                <a:latin typeface="Courier"/>
              </a:rPr>
              <a:t>  </a:t>
            </a:r>
            <a:r>
              <a:rPr sz="1200" dirty="0" err="1">
                <a:latin typeface="Courier"/>
              </a:rPr>
              <a:t>df</a:t>
            </a:r>
            <a:r>
              <a:rPr sz="1200" dirty="0">
                <a:latin typeface="Courier"/>
              </a:rPr>
              <a:t>    </a:t>
            </a:r>
            <a:r>
              <a:rPr sz="1200" dirty="0" err="1">
                <a:latin typeface="Courier"/>
              </a:rPr>
              <a:t>pval</a:t>
            </a:r>
            <a:r>
              <a:rPr sz="1200" dirty="0">
                <a:latin typeface="Courier"/>
              </a:rPr>
              <a:t>   </a:t>
            </a:r>
            <a:r>
              <a:rPr sz="1200" dirty="0" err="1">
                <a:latin typeface="Courier"/>
              </a:rPr>
              <a:t>ci.lb</a:t>
            </a:r>
            <a:r>
              <a:rPr sz="1200" dirty="0">
                <a:latin typeface="Courier"/>
              </a:rPr>
              <a:t>   </a:t>
            </a:r>
            <a:r>
              <a:rPr sz="1200" dirty="0" err="1">
                <a:latin typeface="Courier"/>
              </a:rPr>
              <a:t>ci.ub</a:t>
            </a:r>
            <a:r>
              <a:rPr sz="1200" dirty="0">
                <a:latin typeface="Courier"/>
              </a:rPr>
              <a:t>     ​ 
##   0.1668  0.0316  5.2857  20  &lt;.0001  0.1010  0.2327  *** 
## 
## ---
## </a:t>
            </a:r>
            <a:r>
              <a:rPr sz="1200" dirty="0" err="1">
                <a:latin typeface="Courier"/>
              </a:rPr>
              <a:t>Signif</a:t>
            </a:r>
            <a:r>
              <a:rPr sz="1200" dirty="0">
                <a:latin typeface="Courier"/>
              </a:rPr>
              <a:t>. codes:  0 '***' 0.001 '**' 0.01 '*' 0.05 '.' 0.1 ' ' 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CAC7691-CB50-DA2F-50A0-4FA8A6648399}"/>
              </a:ext>
            </a:extLst>
          </p:cNvPr>
          <p:cNvSpPr/>
          <p:nvPr/>
        </p:nvSpPr>
        <p:spPr>
          <a:xfrm>
            <a:off x="5654566" y="2879834"/>
            <a:ext cx="3573517" cy="34079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D41768-FF99-C39B-287C-06C9B541B03C}"/>
              </a:ext>
            </a:extLst>
          </p:cNvPr>
          <p:cNvSpPr txBox="1"/>
          <p:nvPr/>
        </p:nvSpPr>
        <p:spPr>
          <a:xfrm>
            <a:off x="0" y="0"/>
            <a:ext cx="9144000" cy="369332"/>
          </a:xfrm>
          <a:prstGeom prst="rect">
            <a:avLst/>
          </a:prstGeom>
          <a:gradFill flip="none" rotWithShape="1">
            <a:gsLst>
              <a:gs pos="41000">
                <a:schemeClr val="bg1">
                  <a:lumMod val="75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           1. Meta-analysis                                                         2. Heterogeneity Analysis</a:t>
            </a:r>
          </a:p>
        </p:txBody>
      </p:sp>
    </p:spTree>
    <p:extLst>
      <p:ext uri="{BB962C8B-B14F-4D97-AF65-F5344CB8AC3E}">
        <p14:creationId xmlns:p14="http://schemas.microsoft.com/office/powerpoint/2010/main" val="225341724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453144" y="772521"/>
            <a:ext cx="8970380" cy="4708525"/>
          </a:xfrm>
        </p:spPr>
        <p:txBody>
          <a:bodyPr>
            <a:noAutofit/>
          </a:bodyPr>
          <a:lstStyle/>
          <a:p>
            <a:pPr indent="0">
              <a:buNone/>
            </a:pPr>
            <a:r>
              <a:rPr sz="1200" i="1" dirty="0">
                <a:solidFill>
                  <a:srgbClr val="60A0B0"/>
                </a:solidFill>
                <a:latin typeface="Courier"/>
              </a:rPr>
              <a:t># Multi-level meta-analytic model</a:t>
            </a:r>
            <a:br>
              <a:rPr sz="1200" dirty="0"/>
            </a:br>
            <a:r>
              <a:rPr sz="1200" dirty="0">
                <a:latin typeface="Courier"/>
              </a:rPr>
              <a:t>MLMA </a:t>
            </a:r>
            <a:r>
              <a:rPr sz="1200" dirty="0">
                <a:solidFill>
                  <a:srgbClr val="007020"/>
                </a:solidFill>
                <a:latin typeface="Courier"/>
              </a:rPr>
              <a:t>&lt;-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metafor</a:t>
            </a:r>
            <a:r>
              <a:rPr sz="1200" dirty="0">
                <a:solidFill>
                  <a:srgbClr val="4070A0"/>
                </a:solidFill>
                <a:latin typeface="Courier"/>
              </a:rPr>
              <a:t>::</a:t>
            </a:r>
            <a:r>
              <a:rPr sz="1200" dirty="0" err="1">
                <a:solidFill>
                  <a:srgbClr val="06287E"/>
                </a:solidFill>
                <a:latin typeface="Courier"/>
              </a:rPr>
              <a:t>rma.mv</a:t>
            </a:r>
            <a:r>
              <a:rPr sz="1200" dirty="0">
                <a:latin typeface="Courier"/>
              </a:rPr>
              <a:t>(</a:t>
            </a:r>
            <a:r>
              <a:rPr sz="1200" dirty="0" err="1">
                <a:solidFill>
                  <a:srgbClr val="7D9029"/>
                </a:solidFill>
                <a:latin typeface="Courier"/>
              </a:rPr>
              <a:t>yi</a:t>
            </a:r>
            <a:r>
              <a:rPr sz="1200" dirty="0">
                <a:solidFill>
                  <a:srgbClr val="7D9029"/>
                </a:solidFill>
                <a:latin typeface="Courier"/>
              </a:rPr>
              <a:t>=</a:t>
            </a:r>
            <a:r>
              <a:rPr sz="1200" dirty="0">
                <a:latin typeface="Courier"/>
              </a:rPr>
              <a:t> ARR</a:t>
            </a:r>
            <a:r>
              <a:rPr sz="1200" dirty="0">
                <a:solidFill>
                  <a:srgbClr val="4070A0"/>
                </a:solidFill>
                <a:latin typeface="Courier"/>
              </a:rPr>
              <a:t>~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A070"/>
                </a:solidFill>
                <a:latin typeface="Courier"/>
              </a:rPr>
              <a:t>1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V =</a:t>
            </a:r>
            <a:r>
              <a:rPr sz="1200" dirty="0">
                <a:latin typeface="Courier"/>
              </a:rPr>
              <a:t> V_ARR, </a:t>
            </a:r>
            <a:br>
              <a:rPr sz="1200" dirty="0"/>
            </a:br>
            <a:r>
              <a:rPr sz="1200" dirty="0">
                <a:latin typeface="Courier"/>
              </a:rPr>
              <a:t>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method=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"REML"</a:t>
            </a:r>
            <a:r>
              <a:rPr sz="1200" dirty="0">
                <a:latin typeface="Courier"/>
              </a:rPr>
              <a:t>,</a:t>
            </a:r>
            <a:br>
              <a:rPr sz="1200" dirty="0"/>
            </a:br>
            <a:r>
              <a:rPr sz="1200" dirty="0">
                <a:latin typeface="Courier"/>
              </a:rPr>
              <a:t>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random=</a:t>
            </a:r>
            <a:r>
              <a:rPr sz="1200" dirty="0">
                <a:solidFill>
                  <a:srgbClr val="06287E"/>
                </a:solidFill>
                <a:latin typeface="Courier"/>
              </a:rPr>
              <a:t>list</a:t>
            </a:r>
            <a:r>
              <a:rPr sz="1200" dirty="0">
                <a:latin typeface="Courier"/>
              </a:rPr>
              <a:t>(</a:t>
            </a:r>
            <a:r>
              <a:rPr sz="1200" dirty="0">
                <a:solidFill>
                  <a:srgbClr val="4070A0"/>
                </a:solidFill>
                <a:latin typeface="Courier"/>
              </a:rPr>
              <a:t>~</a:t>
            </a:r>
            <a:r>
              <a:rPr sz="1200" dirty="0">
                <a:solidFill>
                  <a:srgbClr val="40A070"/>
                </a:solidFill>
                <a:latin typeface="Courier"/>
              </a:rPr>
              <a:t>1</a:t>
            </a:r>
            <a:r>
              <a:rPr sz="1200" dirty="0">
                <a:solidFill>
                  <a:srgbClr val="4070A0"/>
                </a:solidFill>
                <a:latin typeface="Courier"/>
              </a:rPr>
              <a:t>|</a:t>
            </a:r>
            <a:r>
              <a:rPr sz="1200" dirty="0">
                <a:latin typeface="Courier"/>
              </a:rPr>
              <a:t>species_ID,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~</a:t>
            </a:r>
            <a:r>
              <a:rPr sz="1200" dirty="0">
                <a:solidFill>
                  <a:srgbClr val="40A070"/>
                </a:solidFill>
                <a:latin typeface="Courier"/>
              </a:rPr>
              <a:t>1</a:t>
            </a:r>
            <a:r>
              <a:rPr sz="1200" dirty="0">
                <a:solidFill>
                  <a:srgbClr val="4070A0"/>
                </a:solidFill>
                <a:latin typeface="Courier"/>
              </a:rPr>
              <a:t>|</a:t>
            </a:r>
            <a:r>
              <a:rPr sz="1200" dirty="0">
                <a:latin typeface="Courier"/>
              </a:rPr>
              <a:t>authors,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~</a:t>
            </a:r>
            <a:r>
              <a:rPr sz="1200" dirty="0">
                <a:solidFill>
                  <a:srgbClr val="40A070"/>
                </a:solidFill>
                <a:latin typeface="Courier"/>
              </a:rPr>
              <a:t>1</a:t>
            </a:r>
            <a:r>
              <a:rPr sz="1200" dirty="0">
                <a:solidFill>
                  <a:srgbClr val="4070A0"/>
                </a:solidFill>
                <a:latin typeface="Courier"/>
              </a:rPr>
              <a:t>|</a:t>
            </a:r>
            <a:r>
              <a:rPr sz="1200" dirty="0">
                <a:latin typeface="Courier"/>
              </a:rPr>
              <a:t>es_ID), </a:t>
            </a:r>
            <a:br>
              <a:rPr sz="1200" dirty="0"/>
            </a:br>
            <a:r>
              <a:rPr sz="1200" dirty="0">
                <a:latin typeface="Courier"/>
              </a:rPr>
              <a:t>                   </a:t>
            </a:r>
            <a:r>
              <a:rPr sz="1200" dirty="0" err="1">
                <a:solidFill>
                  <a:srgbClr val="7D9029"/>
                </a:solidFill>
                <a:latin typeface="Courier"/>
              </a:rPr>
              <a:t>dfs</a:t>
            </a:r>
            <a:r>
              <a:rPr sz="1200" dirty="0">
                <a:solidFill>
                  <a:srgbClr val="7D9029"/>
                </a:solidFill>
                <a:latin typeface="Courier"/>
              </a:rPr>
              <a:t> =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"contain"</a:t>
            </a:r>
            <a:r>
              <a:rPr sz="1200" dirty="0">
                <a:latin typeface="Courier"/>
              </a:rPr>
              <a:t>,</a:t>
            </a:r>
            <a:br>
              <a:rPr sz="1200" dirty="0"/>
            </a:br>
            <a:r>
              <a:rPr sz="1200" dirty="0">
                <a:latin typeface="Courier"/>
              </a:rPr>
              <a:t>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test=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"t"</a:t>
            </a:r>
            <a:r>
              <a:rPr sz="1200" dirty="0">
                <a:latin typeface="Courier"/>
              </a:rPr>
              <a:t>,</a:t>
            </a:r>
            <a:br>
              <a:rPr sz="1200" dirty="0"/>
            </a:br>
            <a:r>
              <a:rPr sz="1200" dirty="0">
                <a:latin typeface="Courier"/>
              </a:rPr>
              <a:t>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data=</a:t>
            </a:r>
            <a:r>
              <a:rPr sz="1200" dirty="0" err="1">
                <a:latin typeface="Courier"/>
              </a:rPr>
              <a:t>asr_dat</a:t>
            </a:r>
            <a:r>
              <a:rPr sz="1200" dirty="0">
                <a:latin typeface="Courier"/>
              </a:rPr>
              <a:t>)</a:t>
            </a:r>
            <a:br>
              <a:rPr sz="1200" dirty="0"/>
            </a:br>
            <a:r>
              <a:rPr sz="1200" dirty="0">
                <a:latin typeface="Courier"/>
              </a:rPr>
              <a:t>
## Multivariate Meta-Analysis Model (k = 123; method: REML)
## 
## Variance Components:
## 
##             </a:t>
            </a:r>
            <a:r>
              <a:rPr sz="1200" dirty="0" err="1">
                <a:latin typeface="Courier"/>
              </a:rPr>
              <a:t>estim</a:t>
            </a:r>
            <a:r>
              <a:rPr sz="1200" dirty="0">
                <a:latin typeface="Courier"/>
              </a:rPr>
              <a:t>    sqrt  </a:t>
            </a:r>
            <a:r>
              <a:rPr sz="1200" dirty="0" err="1">
                <a:latin typeface="Courier"/>
              </a:rPr>
              <a:t>nlvls</a:t>
            </a:r>
            <a:r>
              <a:rPr sz="1200" dirty="0">
                <a:latin typeface="Courier"/>
              </a:rPr>
              <a:t>  fixed      factor 
## sigma^2.1  0.0008  0.0280     29     no  </a:t>
            </a:r>
            <a:r>
              <a:rPr sz="1200" dirty="0" err="1">
                <a:latin typeface="Courier"/>
              </a:rPr>
              <a:t>species_ID</a:t>
            </a:r>
            <a:r>
              <a:rPr sz="1200" dirty="0">
                <a:latin typeface="Courier"/>
              </a:rPr>
              <a:t> 
## sigma^2.2  0.0154  0.1241     21     no     authors 
## sigma^2.3  0.0097  0.0987    123     no       </a:t>
            </a:r>
            <a:r>
              <a:rPr sz="1200" dirty="0" err="1">
                <a:latin typeface="Courier"/>
              </a:rPr>
              <a:t>es_ID</a:t>
            </a:r>
            <a:r>
              <a:rPr sz="1200" dirty="0">
                <a:latin typeface="Courier"/>
              </a:rPr>
              <a:t> 
## 
## Test for Heterogeneity:
## Q(</a:t>
            </a:r>
            <a:r>
              <a:rPr sz="1200" dirty="0" err="1">
                <a:latin typeface="Courier"/>
              </a:rPr>
              <a:t>df</a:t>
            </a:r>
            <a:r>
              <a:rPr sz="1200" dirty="0">
                <a:latin typeface="Courier"/>
              </a:rPr>
              <a:t> = 122) = 3941.0055, p-</a:t>
            </a:r>
            <a:r>
              <a:rPr sz="1200" dirty="0" err="1">
                <a:latin typeface="Courier"/>
              </a:rPr>
              <a:t>val</a:t>
            </a:r>
            <a:r>
              <a:rPr sz="1200" dirty="0">
                <a:latin typeface="Courier"/>
              </a:rPr>
              <a:t> &lt; .0001
## 
## Model Results:
## 
## estimate      se    </a:t>
            </a:r>
            <a:r>
              <a:rPr sz="1200" dirty="0" err="1">
                <a:latin typeface="Courier"/>
              </a:rPr>
              <a:t>tval</a:t>
            </a:r>
            <a:r>
              <a:rPr sz="1200" dirty="0">
                <a:latin typeface="Courier"/>
              </a:rPr>
              <a:t>  </a:t>
            </a:r>
            <a:r>
              <a:rPr sz="1200" dirty="0" err="1">
                <a:latin typeface="Courier"/>
              </a:rPr>
              <a:t>df</a:t>
            </a:r>
            <a:r>
              <a:rPr sz="1200" dirty="0">
                <a:latin typeface="Courier"/>
              </a:rPr>
              <a:t>    </a:t>
            </a:r>
            <a:r>
              <a:rPr sz="1200" dirty="0" err="1">
                <a:latin typeface="Courier"/>
              </a:rPr>
              <a:t>pval</a:t>
            </a:r>
            <a:r>
              <a:rPr sz="1200" dirty="0">
                <a:latin typeface="Courier"/>
              </a:rPr>
              <a:t>   </a:t>
            </a:r>
            <a:r>
              <a:rPr sz="1200" dirty="0" err="1">
                <a:latin typeface="Courier"/>
              </a:rPr>
              <a:t>ci.lb</a:t>
            </a:r>
            <a:r>
              <a:rPr sz="1200" dirty="0">
                <a:latin typeface="Courier"/>
              </a:rPr>
              <a:t>   </a:t>
            </a:r>
            <a:r>
              <a:rPr sz="1200" dirty="0" err="1">
                <a:latin typeface="Courier"/>
              </a:rPr>
              <a:t>ci.ub</a:t>
            </a:r>
            <a:r>
              <a:rPr sz="1200" dirty="0">
                <a:latin typeface="Courier"/>
              </a:rPr>
              <a:t>     ​ 
##   0.1668  0.0316  5.2857  20  &lt;.0001  0.1010  0.2327  *** 
## 
## ---
## </a:t>
            </a:r>
            <a:r>
              <a:rPr sz="1200" dirty="0" err="1">
                <a:latin typeface="Courier"/>
              </a:rPr>
              <a:t>Signif</a:t>
            </a:r>
            <a:r>
              <a:rPr sz="1200" dirty="0">
                <a:latin typeface="Courier"/>
              </a:rPr>
              <a:t>. codes:  0 '***' 0.001 '**' 0.01 '*' 0.05 '.' 0.1 ' ' 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CAC7691-CB50-DA2F-50A0-4FA8A6648399}"/>
              </a:ext>
            </a:extLst>
          </p:cNvPr>
          <p:cNvSpPr/>
          <p:nvPr/>
        </p:nvSpPr>
        <p:spPr>
          <a:xfrm>
            <a:off x="5486400" y="4056993"/>
            <a:ext cx="3573517" cy="171318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98E2FE-CC2E-A1CE-07A4-8744129D7C08}"/>
              </a:ext>
            </a:extLst>
          </p:cNvPr>
          <p:cNvSpPr txBox="1"/>
          <p:nvPr/>
        </p:nvSpPr>
        <p:spPr>
          <a:xfrm>
            <a:off x="5570483" y="1271851"/>
            <a:ext cx="3573517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On average, across female ectotherms, for every 1℃ increase in acclimation temperature heat tolerance increases by 0.167 ℃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are 95% confident that the true mean falls between 0.101℃ and 0.233℃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do have a significant amount of heterogeneity among effects (</a:t>
            </a:r>
            <a:r>
              <a:rPr lang="en-US" i="1" dirty="0"/>
              <a:t>Q</a:t>
            </a:r>
            <a:r>
              <a:rPr lang="en-US" dirty="0"/>
              <a:t> = 3941, </a:t>
            </a:r>
            <a:r>
              <a:rPr lang="en-US" i="1" dirty="0" err="1"/>
              <a:t>df</a:t>
            </a:r>
            <a:r>
              <a:rPr lang="en-US" dirty="0"/>
              <a:t> = 122, p = &lt;0.001), with effect sizes expected to be as low as -0.176℃ to as high as 0.509℃ 95% of the time. Differences among studies and species explain </a:t>
            </a:r>
            <a:endParaRPr lang="en-US" i="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7286D75-4BE4-1233-0885-2C47EF76C9A5}"/>
              </a:ext>
            </a:extLst>
          </p:cNvPr>
          <p:cNvSpPr/>
          <p:nvPr/>
        </p:nvSpPr>
        <p:spPr>
          <a:xfrm>
            <a:off x="5654566" y="4056993"/>
            <a:ext cx="3573517" cy="22308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D7FF58-69A9-95B4-21D9-0132963B124F}"/>
              </a:ext>
            </a:extLst>
          </p:cNvPr>
          <p:cNvSpPr txBox="1"/>
          <p:nvPr/>
        </p:nvSpPr>
        <p:spPr>
          <a:xfrm>
            <a:off x="0" y="0"/>
            <a:ext cx="9144000" cy="369332"/>
          </a:xfrm>
          <a:prstGeom prst="rect">
            <a:avLst/>
          </a:prstGeom>
          <a:gradFill flip="none" rotWithShape="1">
            <a:gsLst>
              <a:gs pos="41000">
                <a:schemeClr val="bg1">
                  <a:lumMod val="75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           1. Meta-analysis                                                         2. Heterogeneity Analysis</a:t>
            </a:r>
          </a:p>
        </p:txBody>
      </p:sp>
    </p:spTree>
    <p:extLst>
      <p:ext uri="{BB962C8B-B14F-4D97-AF65-F5344CB8AC3E}">
        <p14:creationId xmlns:p14="http://schemas.microsoft.com/office/powerpoint/2010/main" val="194563657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453144" y="772521"/>
            <a:ext cx="8970380" cy="4708525"/>
          </a:xfrm>
        </p:spPr>
        <p:txBody>
          <a:bodyPr>
            <a:noAutofit/>
          </a:bodyPr>
          <a:lstStyle/>
          <a:p>
            <a:pPr indent="0">
              <a:buNone/>
            </a:pPr>
            <a:r>
              <a:rPr sz="1200" i="1" dirty="0">
                <a:solidFill>
                  <a:srgbClr val="60A0B0"/>
                </a:solidFill>
                <a:latin typeface="Courier"/>
              </a:rPr>
              <a:t># Multi-level meta-analytic model</a:t>
            </a:r>
            <a:br>
              <a:rPr sz="1200" dirty="0"/>
            </a:br>
            <a:r>
              <a:rPr sz="1200" dirty="0">
                <a:latin typeface="Courier"/>
              </a:rPr>
              <a:t>MLMA </a:t>
            </a:r>
            <a:r>
              <a:rPr sz="1200" dirty="0">
                <a:solidFill>
                  <a:srgbClr val="007020"/>
                </a:solidFill>
                <a:latin typeface="Courier"/>
              </a:rPr>
              <a:t>&lt;-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metafor</a:t>
            </a:r>
            <a:r>
              <a:rPr sz="1200" dirty="0">
                <a:solidFill>
                  <a:srgbClr val="4070A0"/>
                </a:solidFill>
                <a:latin typeface="Courier"/>
              </a:rPr>
              <a:t>::</a:t>
            </a:r>
            <a:r>
              <a:rPr sz="1200" dirty="0" err="1">
                <a:solidFill>
                  <a:srgbClr val="06287E"/>
                </a:solidFill>
                <a:latin typeface="Courier"/>
              </a:rPr>
              <a:t>rma.mv</a:t>
            </a:r>
            <a:r>
              <a:rPr sz="1200" dirty="0">
                <a:latin typeface="Courier"/>
              </a:rPr>
              <a:t>(</a:t>
            </a:r>
            <a:r>
              <a:rPr sz="1200" dirty="0" err="1">
                <a:solidFill>
                  <a:srgbClr val="7D9029"/>
                </a:solidFill>
                <a:latin typeface="Courier"/>
              </a:rPr>
              <a:t>yi</a:t>
            </a:r>
            <a:r>
              <a:rPr sz="1200" dirty="0">
                <a:solidFill>
                  <a:srgbClr val="7D9029"/>
                </a:solidFill>
                <a:latin typeface="Courier"/>
              </a:rPr>
              <a:t>=</a:t>
            </a:r>
            <a:r>
              <a:rPr sz="1200" dirty="0">
                <a:latin typeface="Courier"/>
              </a:rPr>
              <a:t> ARR</a:t>
            </a:r>
            <a:r>
              <a:rPr sz="1200" dirty="0">
                <a:solidFill>
                  <a:srgbClr val="4070A0"/>
                </a:solidFill>
                <a:latin typeface="Courier"/>
              </a:rPr>
              <a:t>~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A070"/>
                </a:solidFill>
                <a:latin typeface="Courier"/>
              </a:rPr>
              <a:t>1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V =</a:t>
            </a:r>
            <a:r>
              <a:rPr sz="1200" dirty="0">
                <a:latin typeface="Courier"/>
              </a:rPr>
              <a:t> V_ARR, </a:t>
            </a:r>
            <a:br>
              <a:rPr sz="1200" dirty="0"/>
            </a:br>
            <a:r>
              <a:rPr sz="1200" dirty="0">
                <a:latin typeface="Courier"/>
              </a:rPr>
              <a:t>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method=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"REML"</a:t>
            </a:r>
            <a:r>
              <a:rPr sz="1200" dirty="0">
                <a:latin typeface="Courier"/>
              </a:rPr>
              <a:t>,</a:t>
            </a:r>
            <a:br>
              <a:rPr sz="1200" dirty="0"/>
            </a:br>
            <a:r>
              <a:rPr sz="1200" dirty="0">
                <a:latin typeface="Courier"/>
              </a:rPr>
              <a:t>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random=</a:t>
            </a:r>
            <a:r>
              <a:rPr sz="1200" dirty="0">
                <a:solidFill>
                  <a:srgbClr val="06287E"/>
                </a:solidFill>
                <a:latin typeface="Courier"/>
              </a:rPr>
              <a:t>list</a:t>
            </a:r>
            <a:r>
              <a:rPr sz="1200" dirty="0">
                <a:latin typeface="Courier"/>
              </a:rPr>
              <a:t>(</a:t>
            </a:r>
            <a:r>
              <a:rPr sz="1200" dirty="0">
                <a:solidFill>
                  <a:srgbClr val="4070A0"/>
                </a:solidFill>
                <a:latin typeface="Courier"/>
              </a:rPr>
              <a:t>~</a:t>
            </a:r>
            <a:r>
              <a:rPr sz="1200" dirty="0">
                <a:solidFill>
                  <a:srgbClr val="40A070"/>
                </a:solidFill>
                <a:latin typeface="Courier"/>
              </a:rPr>
              <a:t>1</a:t>
            </a:r>
            <a:r>
              <a:rPr sz="1200" dirty="0">
                <a:solidFill>
                  <a:srgbClr val="4070A0"/>
                </a:solidFill>
                <a:latin typeface="Courier"/>
              </a:rPr>
              <a:t>|</a:t>
            </a:r>
            <a:r>
              <a:rPr sz="1200" dirty="0">
                <a:latin typeface="Courier"/>
              </a:rPr>
              <a:t>species_ID,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~</a:t>
            </a:r>
            <a:r>
              <a:rPr sz="1200" dirty="0">
                <a:solidFill>
                  <a:srgbClr val="40A070"/>
                </a:solidFill>
                <a:latin typeface="Courier"/>
              </a:rPr>
              <a:t>1</a:t>
            </a:r>
            <a:r>
              <a:rPr sz="1200" dirty="0">
                <a:solidFill>
                  <a:srgbClr val="4070A0"/>
                </a:solidFill>
                <a:latin typeface="Courier"/>
              </a:rPr>
              <a:t>|</a:t>
            </a:r>
            <a:r>
              <a:rPr sz="1200" dirty="0">
                <a:latin typeface="Courier"/>
              </a:rPr>
              <a:t>authors,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~</a:t>
            </a:r>
            <a:r>
              <a:rPr sz="1200" dirty="0">
                <a:solidFill>
                  <a:srgbClr val="40A070"/>
                </a:solidFill>
                <a:latin typeface="Courier"/>
              </a:rPr>
              <a:t>1</a:t>
            </a:r>
            <a:r>
              <a:rPr sz="1200" dirty="0">
                <a:solidFill>
                  <a:srgbClr val="4070A0"/>
                </a:solidFill>
                <a:latin typeface="Courier"/>
              </a:rPr>
              <a:t>|</a:t>
            </a:r>
            <a:r>
              <a:rPr sz="1200" dirty="0">
                <a:latin typeface="Courier"/>
              </a:rPr>
              <a:t>es_ID), </a:t>
            </a:r>
            <a:br>
              <a:rPr sz="1200" dirty="0"/>
            </a:br>
            <a:r>
              <a:rPr sz="1200" dirty="0">
                <a:latin typeface="Courier"/>
              </a:rPr>
              <a:t>                   </a:t>
            </a:r>
            <a:r>
              <a:rPr sz="1200" dirty="0" err="1">
                <a:solidFill>
                  <a:srgbClr val="7D9029"/>
                </a:solidFill>
                <a:latin typeface="Courier"/>
              </a:rPr>
              <a:t>dfs</a:t>
            </a:r>
            <a:r>
              <a:rPr sz="1200" dirty="0">
                <a:solidFill>
                  <a:srgbClr val="7D9029"/>
                </a:solidFill>
                <a:latin typeface="Courier"/>
              </a:rPr>
              <a:t> =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"contain"</a:t>
            </a:r>
            <a:r>
              <a:rPr sz="1200" dirty="0">
                <a:latin typeface="Courier"/>
              </a:rPr>
              <a:t>,</a:t>
            </a:r>
            <a:br>
              <a:rPr sz="1200" dirty="0"/>
            </a:br>
            <a:r>
              <a:rPr sz="1200" dirty="0">
                <a:latin typeface="Courier"/>
              </a:rPr>
              <a:t>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test=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"t"</a:t>
            </a:r>
            <a:r>
              <a:rPr sz="1200" dirty="0">
                <a:latin typeface="Courier"/>
              </a:rPr>
              <a:t>,</a:t>
            </a:r>
            <a:br>
              <a:rPr sz="1200" dirty="0"/>
            </a:br>
            <a:r>
              <a:rPr sz="1200" dirty="0">
                <a:latin typeface="Courier"/>
              </a:rPr>
              <a:t>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data=</a:t>
            </a:r>
            <a:r>
              <a:rPr sz="1200" dirty="0" err="1">
                <a:latin typeface="Courier"/>
              </a:rPr>
              <a:t>asr_dat</a:t>
            </a:r>
            <a:r>
              <a:rPr sz="1200" dirty="0">
                <a:latin typeface="Courier"/>
              </a:rPr>
              <a:t>)</a:t>
            </a:r>
            <a:br>
              <a:rPr sz="1200" dirty="0"/>
            </a:br>
            <a:r>
              <a:rPr sz="1200" dirty="0">
                <a:latin typeface="Courier"/>
              </a:rPr>
              <a:t>
## Multivariate Meta-Analysis Model (k = 123; method: REML)
## 
## Variance Components:
## 
##             </a:t>
            </a:r>
            <a:r>
              <a:rPr sz="1200" dirty="0" err="1">
                <a:latin typeface="Courier"/>
              </a:rPr>
              <a:t>estim</a:t>
            </a:r>
            <a:r>
              <a:rPr sz="1200" dirty="0">
                <a:latin typeface="Courier"/>
              </a:rPr>
              <a:t>    sqrt  </a:t>
            </a:r>
            <a:r>
              <a:rPr sz="1200" dirty="0" err="1">
                <a:latin typeface="Courier"/>
              </a:rPr>
              <a:t>nlvls</a:t>
            </a:r>
            <a:r>
              <a:rPr sz="1200" dirty="0">
                <a:latin typeface="Courier"/>
              </a:rPr>
              <a:t>  fixed      factor 
## sigma^2.1  0.0008  0.0280     29     no  </a:t>
            </a:r>
            <a:r>
              <a:rPr sz="1200" dirty="0" err="1">
                <a:latin typeface="Courier"/>
              </a:rPr>
              <a:t>species_ID</a:t>
            </a:r>
            <a:r>
              <a:rPr sz="1200" dirty="0">
                <a:latin typeface="Courier"/>
              </a:rPr>
              <a:t> 
## sigma^2.2  0.0154  0.1241     21     no     authors 
## sigma^2.3  0.0097  0.0987    123     no       </a:t>
            </a:r>
            <a:r>
              <a:rPr sz="1200" dirty="0" err="1">
                <a:latin typeface="Courier"/>
              </a:rPr>
              <a:t>es_ID</a:t>
            </a:r>
            <a:r>
              <a:rPr sz="1200" dirty="0">
                <a:latin typeface="Courier"/>
              </a:rPr>
              <a:t> 
## 
## Test for Heterogeneity:
## Q(</a:t>
            </a:r>
            <a:r>
              <a:rPr sz="1200" dirty="0" err="1">
                <a:latin typeface="Courier"/>
              </a:rPr>
              <a:t>df</a:t>
            </a:r>
            <a:r>
              <a:rPr sz="1200" dirty="0">
                <a:latin typeface="Courier"/>
              </a:rPr>
              <a:t> = 122) = 3941.0055, p-</a:t>
            </a:r>
            <a:r>
              <a:rPr sz="1200" dirty="0" err="1">
                <a:latin typeface="Courier"/>
              </a:rPr>
              <a:t>val</a:t>
            </a:r>
            <a:r>
              <a:rPr sz="1200" dirty="0">
                <a:latin typeface="Courier"/>
              </a:rPr>
              <a:t> &lt; .0001
## 
## Model Results:
## 
## estimate      se    </a:t>
            </a:r>
            <a:r>
              <a:rPr sz="1200" dirty="0" err="1">
                <a:latin typeface="Courier"/>
              </a:rPr>
              <a:t>tval</a:t>
            </a:r>
            <a:r>
              <a:rPr sz="1200" dirty="0">
                <a:latin typeface="Courier"/>
              </a:rPr>
              <a:t>  </a:t>
            </a:r>
            <a:r>
              <a:rPr sz="1200" dirty="0" err="1">
                <a:latin typeface="Courier"/>
              </a:rPr>
              <a:t>df</a:t>
            </a:r>
            <a:r>
              <a:rPr sz="1200" dirty="0">
                <a:latin typeface="Courier"/>
              </a:rPr>
              <a:t>    </a:t>
            </a:r>
            <a:r>
              <a:rPr sz="1200" dirty="0" err="1">
                <a:latin typeface="Courier"/>
              </a:rPr>
              <a:t>pval</a:t>
            </a:r>
            <a:r>
              <a:rPr sz="1200" dirty="0">
                <a:latin typeface="Courier"/>
              </a:rPr>
              <a:t>   </a:t>
            </a:r>
            <a:r>
              <a:rPr sz="1200" dirty="0" err="1">
                <a:latin typeface="Courier"/>
              </a:rPr>
              <a:t>ci.lb</a:t>
            </a:r>
            <a:r>
              <a:rPr sz="1200" dirty="0">
                <a:latin typeface="Courier"/>
              </a:rPr>
              <a:t>   </a:t>
            </a:r>
            <a:r>
              <a:rPr sz="1200" dirty="0" err="1">
                <a:latin typeface="Courier"/>
              </a:rPr>
              <a:t>ci.ub</a:t>
            </a:r>
            <a:r>
              <a:rPr sz="1200" dirty="0">
                <a:latin typeface="Courier"/>
              </a:rPr>
              <a:t>     ​ 
##   0.1668  0.0316  5.2857  20  &lt;.0001  0.1010  0.2327  *** 
## 
## ---
## </a:t>
            </a:r>
            <a:r>
              <a:rPr sz="1200" dirty="0" err="1">
                <a:latin typeface="Courier"/>
              </a:rPr>
              <a:t>Signif</a:t>
            </a:r>
            <a:r>
              <a:rPr sz="1200" dirty="0">
                <a:latin typeface="Courier"/>
              </a:rPr>
              <a:t>. codes:  0 '***' 0.001 '**' 0.01 '*' 0.05 '.' 0.1 ' ' 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B826C56-AFD7-3734-3A6E-2C6AE0052352}"/>
              </a:ext>
            </a:extLst>
          </p:cNvPr>
          <p:cNvSpPr txBox="1"/>
          <p:nvPr/>
        </p:nvSpPr>
        <p:spPr>
          <a:xfrm>
            <a:off x="5570483" y="1271851"/>
            <a:ext cx="3573517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On average, across female ectotherms, for every 1℃ increase in acclimation temperature heat tolerance increases by 0.167℃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are 95% confident that the true mean falls between 0.101℃ and 0.233℃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do have a significant amount of heterogeneity among effects (</a:t>
            </a:r>
            <a:r>
              <a:rPr lang="en-US" i="1" dirty="0"/>
              <a:t>Q</a:t>
            </a:r>
            <a:r>
              <a:rPr lang="en-US" dirty="0"/>
              <a:t> = 3941, </a:t>
            </a:r>
            <a:r>
              <a:rPr lang="en-US" i="1" dirty="0" err="1"/>
              <a:t>df</a:t>
            </a:r>
            <a:r>
              <a:rPr lang="en-US" dirty="0"/>
              <a:t> = 122, p = &lt;0.001), with effect sizes expected to be as low as -0.176℃ to as high as 0.509℃ 95% of the time. Differences among studies and species explain 58% and 3% of effect size variation, respectively. </a:t>
            </a:r>
            <a:endParaRPr lang="en-US" i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AEC16F-3143-2C76-1255-10CE496FB775}"/>
              </a:ext>
            </a:extLst>
          </p:cNvPr>
          <p:cNvSpPr txBox="1"/>
          <p:nvPr/>
        </p:nvSpPr>
        <p:spPr>
          <a:xfrm>
            <a:off x="0" y="0"/>
            <a:ext cx="9144000" cy="369332"/>
          </a:xfrm>
          <a:prstGeom prst="rect">
            <a:avLst/>
          </a:prstGeom>
          <a:gradFill flip="none" rotWithShape="1">
            <a:gsLst>
              <a:gs pos="41000">
                <a:schemeClr val="bg1">
                  <a:lumMod val="75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           1. Meta-analysis                                                         2. Heterogeneity Analysis</a:t>
            </a:r>
          </a:p>
        </p:txBody>
      </p:sp>
    </p:spTree>
    <p:extLst>
      <p:ext uri="{BB962C8B-B14F-4D97-AF65-F5344CB8AC3E}">
        <p14:creationId xmlns:p14="http://schemas.microsoft.com/office/powerpoint/2010/main" val="84881424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693B8B-F150-52E4-B95F-0F301551BB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104695"/>
            <a:ext cx="8229600" cy="452596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Heterogeneity in meta-analyses is HIGH! (Senior et al. 2016)</a:t>
            </a:r>
          </a:p>
          <a:p>
            <a:r>
              <a:rPr lang="en-US" dirty="0"/>
              <a:t>Now we have identified so much of it the next major goal is to explain </a:t>
            </a:r>
            <a:r>
              <a:rPr lang="en-US" i="1" dirty="0"/>
              <a:t>what drives effect variability?</a:t>
            </a:r>
          </a:p>
          <a:p>
            <a:pPr lvl="2"/>
            <a:r>
              <a:rPr lang="en-US" i="1" dirty="0"/>
              <a:t>Methodological</a:t>
            </a:r>
          </a:p>
          <a:p>
            <a:pPr lvl="3"/>
            <a:r>
              <a:rPr lang="en-US" i="1" dirty="0"/>
              <a:t>Experimental, observational, dosages, temperatures?</a:t>
            </a:r>
          </a:p>
          <a:p>
            <a:pPr lvl="2"/>
            <a:r>
              <a:rPr lang="en-US" i="1" dirty="0"/>
              <a:t>Biological </a:t>
            </a:r>
          </a:p>
          <a:p>
            <a:pPr lvl="3"/>
            <a:r>
              <a:rPr lang="en-US" i="1" dirty="0"/>
              <a:t>Body size of species, latitude, foraging mode, thermoregulatory strategies</a:t>
            </a:r>
          </a:p>
          <a:p>
            <a:pPr lvl="2"/>
            <a:r>
              <a:rPr lang="en-US" i="1" dirty="0"/>
              <a:t>Publication biases…..we’ll get to this later.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DB7627E-10EA-FF77-8E54-A8A52700C5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74184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AU" dirty="0"/>
              <a:t>We found variation (a lot)! Now what?</a:t>
            </a:r>
            <a:br>
              <a:rPr lang="en-AU" dirty="0"/>
            </a:br>
            <a:r>
              <a:rPr lang="en-AU" b="1" dirty="0"/>
              <a:t>Multilevel Meta-regression</a:t>
            </a:r>
            <a:endParaRPr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73152A-EA47-FFC0-9DF9-61BEAAF4EB6C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           3. Meta-regression and Publication bias</a:t>
            </a:r>
          </a:p>
        </p:txBody>
      </p:sp>
    </p:spTree>
    <p:extLst>
      <p:ext uri="{BB962C8B-B14F-4D97-AF65-F5344CB8AC3E}">
        <p14:creationId xmlns:p14="http://schemas.microsoft.com/office/powerpoint/2010/main" val="369130326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DEC3B-66BA-4845-C2C7-8F3B5D684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46131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What factors might we expect to drive variation in ARR?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AF0CBD-E710-3B93-C22E-40258D7532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332037"/>
            <a:ext cx="8229600" cy="452596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We might </a:t>
            </a:r>
            <a:r>
              <a:rPr lang="en-US" dirty="0" err="1"/>
              <a:t>hypothesise</a:t>
            </a:r>
            <a:r>
              <a:rPr lang="en-US" dirty="0"/>
              <a:t>:</a:t>
            </a:r>
          </a:p>
          <a:p>
            <a:pPr lvl="2"/>
            <a:r>
              <a:rPr lang="en-US" b="1" dirty="0"/>
              <a:t>Biological</a:t>
            </a:r>
            <a:r>
              <a:rPr lang="en-US" dirty="0"/>
              <a:t>: Different major taxonomic groups are likely to respond to acclimation temperature in different ways and/or be better at acclimating</a:t>
            </a:r>
          </a:p>
          <a:p>
            <a:pPr lvl="3"/>
            <a:r>
              <a:rPr lang="en-US" dirty="0"/>
              <a:t>We predict that ARR's should differ significant across different </a:t>
            </a:r>
            <a:r>
              <a:rPr lang="en-US" b="1" i="1" dirty="0"/>
              <a:t>classes</a:t>
            </a:r>
            <a:r>
              <a:rPr lang="en-US" dirty="0"/>
              <a:t> of organisms</a:t>
            </a:r>
          </a:p>
          <a:p>
            <a:pPr lvl="2"/>
            <a:r>
              <a:rPr lang="en-US" b="1" dirty="0"/>
              <a:t>Methodological</a:t>
            </a:r>
            <a:r>
              <a:rPr lang="en-US" dirty="0"/>
              <a:t>: Does the way in which thermal tolerance is measured changed the expected meta-analytic mean?</a:t>
            </a:r>
          </a:p>
          <a:p>
            <a:pPr lvl="3"/>
            <a:r>
              <a:rPr lang="en-US" dirty="0"/>
              <a:t>We predict that ARR’s should differ if thermal tolerance is quantified through </a:t>
            </a:r>
            <a:r>
              <a:rPr lang="en-US" dirty="0" err="1"/>
              <a:t>CT</a:t>
            </a:r>
            <a:r>
              <a:rPr lang="en-US" baseline="-25000" dirty="0" err="1"/>
              <a:t>max</a:t>
            </a:r>
            <a:r>
              <a:rPr lang="en-US" dirty="0"/>
              <a:t> compared to Lethal Thermal Limits (</a:t>
            </a:r>
            <a:r>
              <a:rPr lang="en-US" dirty="0" err="1"/>
              <a:t>LT</a:t>
            </a:r>
            <a:r>
              <a:rPr lang="en-US" baseline="-25000" dirty="0" err="1"/>
              <a:t>max</a:t>
            </a:r>
            <a:r>
              <a:rPr lang="en-US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B78ACD-2F4A-4DC8-DB3D-0CE4A6C9B8AD}"/>
              </a:ext>
            </a:extLst>
          </p:cNvPr>
          <p:cNvSpPr txBox="1"/>
          <p:nvPr/>
        </p:nvSpPr>
        <p:spPr>
          <a:xfrm>
            <a:off x="457200" y="1676440"/>
            <a:ext cx="838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/>
              <a:t>Based on our muti-level meta-analytic model what types of moderators would you focus on and why?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0F955D4-80B3-0D0D-1622-76BE5B4BB64C}"/>
              </a:ext>
            </a:extLst>
          </p:cNvPr>
          <p:cNvSpPr/>
          <p:nvPr/>
        </p:nvSpPr>
        <p:spPr>
          <a:xfrm>
            <a:off x="178676" y="2217766"/>
            <a:ext cx="8965324" cy="45023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7E1FFBC-B7E4-996B-3327-157B37D7DF88}"/>
              </a:ext>
            </a:extLst>
          </p:cNvPr>
          <p:cNvSpPr txBox="1">
            <a:spLocks/>
          </p:cNvSpPr>
          <p:nvPr/>
        </p:nvSpPr>
        <p:spPr>
          <a:xfrm>
            <a:off x="1228511" y="2322771"/>
            <a:ext cx="7022110" cy="47085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457189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377" indent="-457189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566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-457189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5943" indent="-457189" algn="l" defTabSz="457189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131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320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509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697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Font typeface="Arial"/>
              <a:buNone/>
            </a:pPr>
            <a:r>
              <a:rPr lang="en-AU" sz="1200" dirty="0">
                <a:latin typeface="Courier"/>
              </a:rPr>
              <a:t>
## Multivariate Meta-Analysis Model (k = 123; method: REML)
## 
## Variance Components:
## 
##             </a:t>
            </a:r>
            <a:r>
              <a:rPr lang="en-AU" sz="1200" dirty="0" err="1">
                <a:latin typeface="Courier"/>
              </a:rPr>
              <a:t>estim</a:t>
            </a:r>
            <a:r>
              <a:rPr lang="en-AU" sz="1200" dirty="0">
                <a:latin typeface="Courier"/>
              </a:rPr>
              <a:t>    sqrt  </a:t>
            </a:r>
            <a:r>
              <a:rPr lang="en-AU" sz="1200" dirty="0" err="1">
                <a:latin typeface="Courier"/>
              </a:rPr>
              <a:t>nlvls</a:t>
            </a:r>
            <a:r>
              <a:rPr lang="en-AU" sz="1200" dirty="0">
                <a:latin typeface="Courier"/>
              </a:rPr>
              <a:t>  fixed      factor 
## sigma^2.1  0.0008  0.0280     29     no  </a:t>
            </a:r>
            <a:r>
              <a:rPr lang="en-AU" sz="1200" dirty="0" err="1">
                <a:latin typeface="Courier"/>
              </a:rPr>
              <a:t>species_ID</a:t>
            </a:r>
            <a:r>
              <a:rPr lang="en-AU" sz="1200" dirty="0">
                <a:latin typeface="Courier"/>
              </a:rPr>
              <a:t> 
## sigma^2.2  0.0154  0.1241     21     no     authors 
## sigma^2.3  0.0097  0.0987    123     no       </a:t>
            </a:r>
            <a:r>
              <a:rPr lang="en-AU" sz="1200" dirty="0" err="1">
                <a:latin typeface="Courier"/>
              </a:rPr>
              <a:t>es_ID</a:t>
            </a:r>
            <a:r>
              <a:rPr lang="en-AU" sz="1200" dirty="0">
                <a:latin typeface="Courier"/>
              </a:rPr>
              <a:t> 
## 
## Test for Heterogeneity:
## Q(</a:t>
            </a:r>
            <a:r>
              <a:rPr lang="en-AU" sz="1200" dirty="0" err="1">
                <a:latin typeface="Courier"/>
              </a:rPr>
              <a:t>df</a:t>
            </a:r>
            <a:r>
              <a:rPr lang="en-AU" sz="1200" dirty="0">
                <a:latin typeface="Courier"/>
              </a:rPr>
              <a:t> = 122) = 3941.0055, p-</a:t>
            </a:r>
            <a:r>
              <a:rPr lang="en-AU" sz="1200" dirty="0" err="1">
                <a:latin typeface="Courier"/>
              </a:rPr>
              <a:t>val</a:t>
            </a:r>
            <a:r>
              <a:rPr lang="en-AU" sz="1200" dirty="0">
                <a:latin typeface="Courier"/>
              </a:rPr>
              <a:t> &lt; .0001
## 
## Model Results:
## 
## estimate      se    </a:t>
            </a:r>
            <a:r>
              <a:rPr lang="en-AU" sz="1200" dirty="0" err="1">
                <a:latin typeface="Courier"/>
              </a:rPr>
              <a:t>tval</a:t>
            </a:r>
            <a:r>
              <a:rPr lang="en-AU" sz="1200" dirty="0">
                <a:latin typeface="Courier"/>
              </a:rPr>
              <a:t>  </a:t>
            </a:r>
            <a:r>
              <a:rPr lang="en-AU" sz="1200" dirty="0" err="1">
                <a:latin typeface="Courier"/>
              </a:rPr>
              <a:t>df</a:t>
            </a:r>
            <a:r>
              <a:rPr lang="en-AU" sz="1200" dirty="0">
                <a:latin typeface="Courier"/>
              </a:rPr>
              <a:t>    </a:t>
            </a:r>
            <a:r>
              <a:rPr lang="en-AU" sz="1200" dirty="0" err="1">
                <a:latin typeface="Courier"/>
              </a:rPr>
              <a:t>pval</a:t>
            </a:r>
            <a:r>
              <a:rPr lang="en-AU" sz="1200" dirty="0">
                <a:latin typeface="Courier"/>
              </a:rPr>
              <a:t>   </a:t>
            </a:r>
            <a:r>
              <a:rPr lang="en-AU" sz="1200" dirty="0" err="1">
                <a:latin typeface="Courier"/>
              </a:rPr>
              <a:t>ci.lb</a:t>
            </a:r>
            <a:r>
              <a:rPr lang="en-AU" sz="1200" dirty="0">
                <a:latin typeface="Courier"/>
              </a:rPr>
              <a:t>   </a:t>
            </a:r>
            <a:r>
              <a:rPr lang="en-AU" sz="1200" dirty="0" err="1">
                <a:latin typeface="Courier"/>
              </a:rPr>
              <a:t>ci.ub</a:t>
            </a:r>
            <a:r>
              <a:rPr lang="en-AU" sz="1200" dirty="0">
                <a:latin typeface="Courier"/>
              </a:rPr>
              <a:t>     ​ 
##   0.1668  0.0316  5.2857  20  &lt;.0001  0.1010  0.2327  *** 
## 
## ---
## </a:t>
            </a:r>
            <a:r>
              <a:rPr lang="en-AU" sz="1200" dirty="0" err="1">
                <a:latin typeface="Courier"/>
              </a:rPr>
              <a:t>Signif</a:t>
            </a:r>
            <a:r>
              <a:rPr lang="en-AU" sz="1200" dirty="0">
                <a:latin typeface="Courier"/>
              </a:rPr>
              <a:t>. codes:  0 '***' 0.001 '**' 0.01 '*' 0.05 '.' 0.1 ' ' 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EFB9DF-13CD-6000-7E26-19E8916A0CB6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           3. Meta-regression and Publication bias</a:t>
            </a:r>
          </a:p>
        </p:txBody>
      </p:sp>
    </p:spTree>
    <p:extLst>
      <p:ext uri="{BB962C8B-B14F-4D97-AF65-F5344CB8AC3E}">
        <p14:creationId xmlns:p14="http://schemas.microsoft.com/office/powerpoint/2010/main" val="199376610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DEC3B-66BA-4845-C2C7-8F3B5D684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84846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What factors might we expect to drive variation in ARR?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AF0CBD-E710-3B93-C22E-40258D7532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542244"/>
            <a:ext cx="8229600" cy="452596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We might hypothesize:</a:t>
            </a:r>
          </a:p>
          <a:p>
            <a:pPr lvl="2"/>
            <a:r>
              <a:rPr lang="en-US" b="1" dirty="0"/>
              <a:t>Biological</a:t>
            </a:r>
            <a:r>
              <a:rPr lang="en-US" dirty="0"/>
              <a:t>: Different major taxonomic groups are likely to respond to acclimation temperature in different ways and/or be better at acclimating</a:t>
            </a:r>
          </a:p>
          <a:p>
            <a:pPr lvl="3"/>
            <a:r>
              <a:rPr lang="en-US" dirty="0"/>
              <a:t>We predict that ARR's should differ significant across different </a:t>
            </a:r>
            <a:r>
              <a:rPr lang="en-US" b="1" i="1" dirty="0"/>
              <a:t>classes</a:t>
            </a:r>
            <a:r>
              <a:rPr lang="en-US" dirty="0"/>
              <a:t> of organisms</a:t>
            </a:r>
          </a:p>
          <a:p>
            <a:pPr lvl="2"/>
            <a:r>
              <a:rPr lang="en-US" b="1" dirty="0"/>
              <a:t>Methodological</a:t>
            </a:r>
            <a:r>
              <a:rPr lang="en-US" dirty="0"/>
              <a:t>: Does the way in which thermal tolerance is measured changed the expected meta-analytic mean?</a:t>
            </a:r>
          </a:p>
          <a:p>
            <a:pPr lvl="3"/>
            <a:r>
              <a:rPr lang="en-US" dirty="0"/>
              <a:t>We predict that ARR’s should differ if thermal tolerance is quantified through </a:t>
            </a:r>
            <a:r>
              <a:rPr lang="en-US" dirty="0" err="1"/>
              <a:t>CT</a:t>
            </a:r>
            <a:r>
              <a:rPr lang="en-US" baseline="-25000" dirty="0" err="1"/>
              <a:t>max</a:t>
            </a:r>
            <a:r>
              <a:rPr lang="en-US" dirty="0"/>
              <a:t> compared to Lethal Thermal Limits (</a:t>
            </a:r>
            <a:r>
              <a:rPr lang="en-US" dirty="0" err="1"/>
              <a:t>LT</a:t>
            </a:r>
            <a:r>
              <a:rPr lang="en-US" baseline="-25000" dirty="0" err="1"/>
              <a:t>max</a:t>
            </a:r>
            <a:r>
              <a:rPr lang="en-US" dirty="0"/>
              <a:t>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6143C76-EDFB-174E-E867-BCD00AF3DB01}"/>
              </a:ext>
            </a:extLst>
          </p:cNvPr>
          <p:cNvSpPr/>
          <p:nvPr/>
        </p:nvSpPr>
        <p:spPr>
          <a:xfrm>
            <a:off x="630622" y="4173977"/>
            <a:ext cx="8586952" cy="26840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702981-33F6-E18E-F213-3B4A6891DCEC}"/>
              </a:ext>
            </a:extLst>
          </p:cNvPr>
          <p:cNvSpPr txBox="1"/>
          <p:nvPr/>
        </p:nvSpPr>
        <p:spPr>
          <a:xfrm>
            <a:off x="457200" y="1781642"/>
            <a:ext cx="838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/>
              <a:t>Based on our muti-level meta-analytic model what types of moderators would you focus on and why?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D26995-A5F5-D29E-15BE-7856CACE5E75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           3. Meta-regression and Publication bias</a:t>
            </a:r>
          </a:p>
        </p:txBody>
      </p:sp>
    </p:spTree>
    <p:extLst>
      <p:ext uri="{BB962C8B-B14F-4D97-AF65-F5344CB8AC3E}">
        <p14:creationId xmlns:p14="http://schemas.microsoft.com/office/powerpoint/2010/main" val="399828449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DEC3B-66BA-4845-C2C7-8F3B5D684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84846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What factors might we expect to drive variation in ARR?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AF0CBD-E710-3B93-C22E-40258D7532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542244"/>
            <a:ext cx="8229600" cy="452596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We might hypothesize:</a:t>
            </a:r>
          </a:p>
          <a:p>
            <a:pPr lvl="2"/>
            <a:r>
              <a:rPr lang="en-US" b="1" dirty="0"/>
              <a:t>Biological</a:t>
            </a:r>
            <a:r>
              <a:rPr lang="en-US" dirty="0"/>
              <a:t>: Different major taxonomic groups are likely to respond to acclimation temperature in different ways and/or be better at acclimating</a:t>
            </a:r>
          </a:p>
          <a:p>
            <a:pPr lvl="3"/>
            <a:r>
              <a:rPr lang="en-US" dirty="0"/>
              <a:t>We predict that ARR's should differ significant across different </a:t>
            </a:r>
            <a:r>
              <a:rPr lang="en-US" b="1" i="1" dirty="0"/>
              <a:t>classes</a:t>
            </a:r>
            <a:r>
              <a:rPr lang="en-US" dirty="0"/>
              <a:t> of organisms</a:t>
            </a:r>
          </a:p>
          <a:p>
            <a:pPr lvl="2"/>
            <a:r>
              <a:rPr lang="en-US" b="1" dirty="0"/>
              <a:t>Methodological</a:t>
            </a:r>
            <a:r>
              <a:rPr lang="en-US" dirty="0"/>
              <a:t>: Does the way in which thermal tolerance is measured changed the expected meta-analytic mean?</a:t>
            </a:r>
          </a:p>
          <a:p>
            <a:pPr lvl="3"/>
            <a:r>
              <a:rPr lang="en-US" dirty="0"/>
              <a:t>We predict that ARR’s should differ if thermal tolerance is quantified through </a:t>
            </a:r>
            <a:r>
              <a:rPr lang="en-US" dirty="0" err="1"/>
              <a:t>CT</a:t>
            </a:r>
            <a:r>
              <a:rPr lang="en-US" baseline="-25000" dirty="0" err="1"/>
              <a:t>max</a:t>
            </a:r>
            <a:r>
              <a:rPr lang="en-US" dirty="0"/>
              <a:t> compared to Lethal Thermal Limits (</a:t>
            </a:r>
            <a:r>
              <a:rPr lang="en-US" dirty="0" err="1"/>
              <a:t>LT</a:t>
            </a:r>
            <a:r>
              <a:rPr lang="en-US" baseline="-25000" dirty="0" err="1"/>
              <a:t>max</a:t>
            </a:r>
            <a:r>
              <a:rPr lang="en-US" dirty="0"/>
              <a:t>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6143C76-EDFB-174E-E867-BCD00AF3DB01}"/>
              </a:ext>
            </a:extLst>
          </p:cNvPr>
          <p:cNvSpPr/>
          <p:nvPr/>
        </p:nvSpPr>
        <p:spPr>
          <a:xfrm>
            <a:off x="630622" y="4687614"/>
            <a:ext cx="8586952" cy="217038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702981-33F6-E18E-F213-3B4A6891DCEC}"/>
              </a:ext>
            </a:extLst>
          </p:cNvPr>
          <p:cNvSpPr txBox="1"/>
          <p:nvPr/>
        </p:nvSpPr>
        <p:spPr>
          <a:xfrm>
            <a:off x="457200" y="1781642"/>
            <a:ext cx="838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/>
              <a:t>Based on our muti-level meta-analytic model what types of moderators would you focus on and why?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D26995-A5F5-D29E-15BE-7856CACE5E75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           3. Meta-regression and Publication bias</a:t>
            </a:r>
          </a:p>
        </p:txBody>
      </p:sp>
    </p:spTree>
    <p:extLst>
      <p:ext uri="{BB962C8B-B14F-4D97-AF65-F5344CB8AC3E}">
        <p14:creationId xmlns:p14="http://schemas.microsoft.com/office/powerpoint/2010/main" val="416220146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DEC3B-66BA-4845-C2C7-8F3B5D684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84846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What factors might we expect to drive variation in ARR?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AF0CBD-E710-3B93-C22E-40258D7532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542244"/>
            <a:ext cx="8229600" cy="452596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We might hypothesize:</a:t>
            </a:r>
          </a:p>
          <a:p>
            <a:pPr lvl="2"/>
            <a:r>
              <a:rPr lang="en-US" b="1" dirty="0"/>
              <a:t>Biological</a:t>
            </a:r>
            <a:r>
              <a:rPr lang="en-US" dirty="0"/>
              <a:t>: Different major taxonomic groups are likely to respond to acclimation temperature in different ways and/or be better at acclimating</a:t>
            </a:r>
          </a:p>
          <a:p>
            <a:pPr lvl="3"/>
            <a:r>
              <a:rPr lang="en-US" dirty="0"/>
              <a:t>We predict that ARR's should differ significant across different </a:t>
            </a:r>
            <a:r>
              <a:rPr lang="en-US" b="1" i="1" dirty="0"/>
              <a:t>classes</a:t>
            </a:r>
            <a:r>
              <a:rPr lang="en-US" dirty="0"/>
              <a:t> of organisms</a:t>
            </a:r>
          </a:p>
          <a:p>
            <a:pPr lvl="2"/>
            <a:r>
              <a:rPr lang="en-US" b="1" dirty="0"/>
              <a:t>Methodological</a:t>
            </a:r>
            <a:r>
              <a:rPr lang="en-US" dirty="0"/>
              <a:t>: Does the way in which thermal tolerance is measured changed the expected meta-analytic mean?</a:t>
            </a:r>
          </a:p>
          <a:p>
            <a:pPr lvl="3"/>
            <a:r>
              <a:rPr lang="en-US" dirty="0"/>
              <a:t>We predict that ARR’s should differ if thermal tolerance is quantified through </a:t>
            </a:r>
            <a:r>
              <a:rPr lang="en-US" dirty="0" err="1"/>
              <a:t>CT</a:t>
            </a:r>
            <a:r>
              <a:rPr lang="en-US" baseline="-25000" dirty="0" err="1"/>
              <a:t>max</a:t>
            </a:r>
            <a:r>
              <a:rPr lang="en-US" dirty="0"/>
              <a:t> compared to Lethal Thermal Limits (</a:t>
            </a:r>
            <a:r>
              <a:rPr lang="en-US" dirty="0" err="1"/>
              <a:t>LT</a:t>
            </a:r>
            <a:r>
              <a:rPr lang="en-US" baseline="-25000" dirty="0" err="1"/>
              <a:t>max</a:t>
            </a:r>
            <a:r>
              <a:rPr lang="en-US" dirty="0"/>
              <a:t>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6143C76-EDFB-174E-E867-BCD00AF3DB01}"/>
              </a:ext>
            </a:extLst>
          </p:cNvPr>
          <p:cNvSpPr/>
          <p:nvPr/>
        </p:nvSpPr>
        <p:spPr>
          <a:xfrm>
            <a:off x="630622" y="5749158"/>
            <a:ext cx="8586952" cy="11088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702981-33F6-E18E-F213-3B4A6891DCEC}"/>
              </a:ext>
            </a:extLst>
          </p:cNvPr>
          <p:cNvSpPr txBox="1"/>
          <p:nvPr/>
        </p:nvSpPr>
        <p:spPr>
          <a:xfrm>
            <a:off x="457200" y="1781642"/>
            <a:ext cx="838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/>
              <a:t>Based on our muti-level meta-analytic model what types of moderators would you focus on and why?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D26995-A5F5-D29E-15BE-7856CACE5E75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           3. Meta-regression and Publication bias</a:t>
            </a:r>
          </a:p>
        </p:txBody>
      </p:sp>
    </p:spTree>
    <p:extLst>
      <p:ext uri="{BB962C8B-B14F-4D97-AF65-F5344CB8AC3E}">
        <p14:creationId xmlns:p14="http://schemas.microsoft.com/office/powerpoint/2010/main" val="123995701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DEC3B-66BA-4845-C2C7-8F3B5D684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84846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What factors might we expect to drive variation in ARR?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AF0CBD-E710-3B93-C22E-40258D7532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542244"/>
            <a:ext cx="8229600" cy="452596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We might hypothesize:</a:t>
            </a:r>
          </a:p>
          <a:p>
            <a:pPr lvl="2"/>
            <a:r>
              <a:rPr lang="en-US" b="1" dirty="0"/>
              <a:t>Biological</a:t>
            </a:r>
            <a:r>
              <a:rPr lang="en-US" dirty="0"/>
              <a:t>: Different major taxonomic groups are likely to respond to acclimation temperature in different ways and/or be better at acclimating</a:t>
            </a:r>
          </a:p>
          <a:p>
            <a:pPr lvl="3"/>
            <a:r>
              <a:rPr lang="en-US" dirty="0"/>
              <a:t>We predict that ARR's should differ significant across different </a:t>
            </a:r>
            <a:r>
              <a:rPr lang="en-US" b="1" i="1" dirty="0"/>
              <a:t>classes</a:t>
            </a:r>
            <a:r>
              <a:rPr lang="en-US" dirty="0"/>
              <a:t> of organisms</a:t>
            </a:r>
          </a:p>
          <a:p>
            <a:pPr lvl="2"/>
            <a:r>
              <a:rPr lang="en-US" b="1" dirty="0"/>
              <a:t>Methodological</a:t>
            </a:r>
            <a:r>
              <a:rPr lang="en-US" dirty="0"/>
              <a:t>: Does the way in which thermal tolerance is measured changed the expected meta-analytic mean?</a:t>
            </a:r>
          </a:p>
          <a:p>
            <a:pPr lvl="3"/>
            <a:r>
              <a:rPr lang="en-US" dirty="0"/>
              <a:t>We predict that ARR’s should differ if thermal tolerance is quantified through </a:t>
            </a:r>
            <a:r>
              <a:rPr lang="en-US" dirty="0" err="1"/>
              <a:t>CT</a:t>
            </a:r>
            <a:r>
              <a:rPr lang="en-US" baseline="-25000" dirty="0" err="1"/>
              <a:t>max</a:t>
            </a:r>
            <a:r>
              <a:rPr lang="en-US" dirty="0"/>
              <a:t> compared to Lethal Thermal Limits (</a:t>
            </a:r>
            <a:r>
              <a:rPr lang="en-US" dirty="0" err="1"/>
              <a:t>LT</a:t>
            </a:r>
            <a:r>
              <a:rPr lang="en-US" baseline="-25000" dirty="0" err="1"/>
              <a:t>max</a:t>
            </a:r>
            <a:r>
              <a:rPr lang="en-US" dirty="0"/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702981-33F6-E18E-F213-3B4A6891DCEC}"/>
              </a:ext>
            </a:extLst>
          </p:cNvPr>
          <p:cNvSpPr txBox="1"/>
          <p:nvPr/>
        </p:nvSpPr>
        <p:spPr>
          <a:xfrm>
            <a:off x="457200" y="1781642"/>
            <a:ext cx="838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/>
              <a:t>Based on our muti-level meta-analytic model what types of moderators would you focus on and why?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D26995-A5F5-D29E-15BE-7856CACE5E75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           3. Meta-regression and Publication bias</a:t>
            </a:r>
          </a:p>
        </p:txBody>
      </p:sp>
    </p:spTree>
    <p:extLst>
      <p:ext uri="{BB962C8B-B14F-4D97-AF65-F5344CB8AC3E}">
        <p14:creationId xmlns:p14="http://schemas.microsoft.com/office/powerpoint/2010/main" val="35356630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E03-CD63-5D94-4B03-E904814CC7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2403" y="208659"/>
            <a:ext cx="4361597" cy="1512597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Fixed and random</a:t>
            </a:r>
            <a:br>
              <a:rPr lang="en-US" b="1" dirty="0"/>
            </a:br>
            <a:r>
              <a:rPr lang="en-US" b="1" dirty="0"/>
              <a:t>model assumptions</a:t>
            </a:r>
          </a:p>
        </p:txBody>
      </p:sp>
      <p:pic>
        <p:nvPicPr>
          <p:cNvPr id="5" name="Content Placeholder 4" descr="Chart, radar chart, line chart&#10;&#10;Description automatically generated">
            <a:extLst>
              <a:ext uri="{FF2B5EF4-FFF2-40B4-BE49-F238E27FC236}">
                <a16:creationId xmlns:a16="http://schemas.microsoft.com/office/drawing/2014/main" id="{9462AA0C-A875-9118-B4F5-33FEAA2169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5023" y="662151"/>
            <a:ext cx="3968822" cy="6009290"/>
          </a:xfrm>
        </p:spPr>
      </p:pic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830ABDDD-B3FA-9A09-D8DC-BF066997295A}"/>
              </a:ext>
            </a:extLst>
          </p:cNvPr>
          <p:cNvSpPr txBox="1">
            <a:spLocks/>
          </p:cNvSpPr>
          <p:nvPr/>
        </p:nvSpPr>
        <p:spPr>
          <a:xfrm>
            <a:off x="4661766" y="3079993"/>
            <a:ext cx="4041775" cy="2526134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marL="457189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377" indent="-457189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566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-457189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5943" indent="-457189" algn="l" defTabSz="457189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131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320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509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697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/>
              <a:t>Each study has different “true” underlying effects</a:t>
            </a:r>
          </a:p>
          <a:p>
            <a:pPr>
              <a:defRPr/>
            </a:pPr>
            <a:r>
              <a:rPr lang="en-US" dirty="0"/>
              <a:t>Variability between studies is due to random variation (chance) </a:t>
            </a:r>
            <a:r>
              <a:rPr lang="en-US" b="1" i="1" dirty="0"/>
              <a:t>and actual differences</a:t>
            </a:r>
          </a:p>
          <a:p>
            <a:pPr marL="320040" indent="-320040">
              <a:buFont typeface="Wingdings"/>
              <a:buChar char=""/>
              <a:defRPr/>
            </a:pPr>
            <a:endParaRPr lang="en-US" dirty="0"/>
          </a:p>
          <a:p>
            <a:pPr marL="320040" indent="-320040">
              <a:buFont typeface="Wingdings"/>
              <a:buChar char=""/>
              <a:defRPr/>
            </a:pPr>
            <a:endParaRPr lang="en-US" dirty="0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0CD05D7A-197E-4800-D888-9212639CF310}"/>
              </a:ext>
            </a:extLst>
          </p:cNvPr>
          <p:cNvSpPr txBox="1">
            <a:spLocks/>
          </p:cNvSpPr>
          <p:nvPr/>
        </p:nvSpPr>
        <p:spPr>
          <a:xfrm>
            <a:off x="4739553" y="2209734"/>
            <a:ext cx="3886200" cy="639763"/>
          </a:xfrm>
          <a:prstGeom prst="rect">
            <a:avLst/>
          </a:prstGeom>
        </p:spPr>
        <p:txBody>
          <a:bodyPr>
            <a:normAutofit/>
          </a:bodyPr>
          <a:lstStyle>
            <a:lvl1pPr marL="457189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377" indent="-457189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566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-457189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5943" indent="-457189" algn="l" defTabSz="457189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131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320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509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697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  <a:defRPr/>
            </a:pPr>
            <a:r>
              <a:rPr lang="en-US" b="1" dirty="0"/>
              <a:t>Random effects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3786E5-583D-4EEA-190F-D6C99F62DE06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1. Meta-Analysis</a:t>
            </a:r>
          </a:p>
        </p:txBody>
      </p:sp>
    </p:spTree>
    <p:extLst>
      <p:ext uri="{BB962C8B-B14F-4D97-AF65-F5344CB8AC3E}">
        <p14:creationId xmlns:p14="http://schemas.microsoft.com/office/powerpoint/2010/main" val="3242474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269"/>
            <a:ext cx="8229600" cy="1143000"/>
          </a:xfrm>
        </p:spPr>
        <p:txBody>
          <a:bodyPr/>
          <a:lstStyle/>
          <a:p>
            <a:r>
              <a:rPr lang="en-AU" dirty="0"/>
              <a:t>Multilevel Meta-regression Model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2097" y="1260611"/>
            <a:ext cx="8686800" cy="4525963"/>
          </a:xfrm>
        </p:spPr>
        <p:txBody>
          <a:bodyPr>
            <a:normAutofit fontScale="25000" lnSpcReduction="20000"/>
          </a:bodyPr>
          <a:lstStyle/>
          <a:p>
            <a:pPr indent="0">
              <a:buNone/>
            </a:pPr>
            <a:r>
              <a:rPr sz="5600" dirty="0" err="1">
                <a:latin typeface="Courier"/>
              </a:rPr>
              <a:t>meta_reg</a:t>
            </a:r>
            <a:r>
              <a:rPr sz="5600" dirty="0">
                <a:latin typeface="Courier"/>
              </a:rPr>
              <a:t> </a:t>
            </a:r>
            <a:r>
              <a:rPr sz="5600" dirty="0">
                <a:solidFill>
                  <a:srgbClr val="007020"/>
                </a:solidFill>
                <a:latin typeface="Courier"/>
              </a:rPr>
              <a:t>&lt;-</a:t>
            </a:r>
            <a:r>
              <a:rPr sz="5600" dirty="0">
                <a:latin typeface="Courier"/>
              </a:rPr>
              <a:t> </a:t>
            </a:r>
            <a:r>
              <a:rPr sz="5600" dirty="0" err="1">
                <a:latin typeface="Courier"/>
              </a:rPr>
              <a:t>metafor</a:t>
            </a:r>
            <a:r>
              <a:rPr sz="5600" dirty="0">
                <a:solidFill>
                  <a:srgbClr val="4070A0"/>
                </a:solidFill>
                <a:latin typeface="Courier"/>
              </a:rPr>
              <a:t>::</a:t>
            </a:r>
            <a:r>
              <a:rPr sz="5600" dirty="0" err="1">
                <a:solidFill>
                  <a:srgbClr val="06287E"/>
                </a:solidFill>
                <a:latin typeface="Courier"/>
              </a:rPr>
              <a:t>rma.mv</a:t>
            </a:r>
            <a:r>
              <a:rPr sz="5600" dirty="0">
                <a:latin typeface="Courier"/>
              </a:rPr>
              <a:t>(</a:t>
            </a:r>
            <a:r>
              <a:rPr sz="5600" dirty="0" err="1">
                <a:solidFill>
                  <a:srgbClr val="7D9029"/>
                </a:solidFill>
                <a:latin typeface="Courier"/>
              </a:rPr>
              <a:t>yi</a:t>
            </a:r>
            <a:r>
              <a:rPr sz="5600" dirty="0">
                <a:solidFill>
                  <a:srgbClr val="7D9029"/>
                </a:solidFill>
                <a:latin typeface="Courier"/>
              </a:rPr>
              <a:t>=</a:t>
            </a:r>
            <a:r>
              <a:rPr sz="5600" dirty="0">
                <a:latin typeface="Courier"/>
              </a:rPr>
              <a:t> ARR </a:t>
            </a:r>
            <a:r>
              <a:rPr sz="5600" dirty="0">
                <a:solidFill>
                  <a:srgbClr val="4070A0"/>
                </a:solidFill>
                <a:latin typeface="Courier"/>
              </a:rPr>
              <a:t>~</a:t>
            </a:r>
            <a:r>
              <a:rPr sz="5600" dirty="0">
                <a:latin typeface="Courier"/>
              </a:rPr>
              <a:t> </a:t>
            </a:r>
            <a:r>
              <a:rPr sz="5600" b="1" dirty="0">
                <a:solidFill>
                  <a:srgbClr val="40A070"/>
                </a:solidFill>
                <a:latin typeface="Courier"/>
              </a:rPr>
              <a:t>1</a:t>
            </a:r>
            <a:r>
              <a:rPr sz="5600" b="1" dirty="0">
                <a:latin typeface="Courier"/>
              </a:rPr>
              <a:t> </a:t>
            </a:r>
            <a:r>
              <a:rPr sz="5600" b="1" dirty="0">
                <a:solidFill>
                  <a:srgbClr val="4070A0"/>
                </a:solidFill>
                <a:latin typeface="Courier"/>
              </a:rPr>
              <a:t>+</a:t>
            </a:r>
            <a:r>
              <a:rPr sz="5600" b="1" dirty="0">
                <a:latin typeface="Courier"/>
              </a:rPr>
              <a:t> method </a:t>
            </a:r>
            <a:r>
              <a:rPr sz="5600" b="1" dirty="0">
                <a:solidFill>
                  <a:srgbClr val="4070A0"/>
                </a:solidFill>
                <a:latin typeface="Courier"/>
              </a:rPr>
              <a:t>+</a:t>
            </a:r>
            <a:r>
              <a:rPr sz="5600" b="1" dirty="0">
                <a:latin typeface="Courier"/>
              </a:rPr>
              <a:t> class</a:t>
            </a:r>
            <a:r>
              <a:rPr sz="5600" dirty="0">
                <a:latin typeface="Courier"/>
              </a:rPr>
              <a:t>, </a:t>
            </a:r>
            <a:r>
              <a:rPr sz="5600" dirty="0">
                <a:solidFill>
                  <a:srgbClr val="7D9029"/>
                </a:solidFill>
                <a:latin typeface="Courier"/>
              </a:rPr>
              <a:t>V =</a:t>
            </a:r>
            <a:r>
              <a:rPr sz="5600" dirty="0">
                <a:latin typeface="Courier"/>
              </a:rPr>
              <a:t> V_ARR, </a:t>
            </a:r>
            <a:r>
              <a:rPr sz="5600" dirty="0">
                <a:solidFill>
                  <a:srgbClr val="7D9029"/>
                </a:solidFill>
                <a:latin typeface="Courier"/>
              </a:rPr>
              <a:t>method=</a:t>
            </a:r>
            <a:r>
              <a:rPr sz="5600" dirty="0">
                <a:solidFill>
                  <a:srgbClr val="4070A0"/>
                </a:solidFill>
                <a:latin typeface="Courier"/>
              </a:rPr>
              <a:t>"REML"</a:t>
            </a:r>
            <a:r>
              <a:rPr sz="5600" dirty="0">
                <a:latin typeface="Courier"/>
              </a:rPr>
              <a:t>, </a:t>
            </a:r>
            <a:br>
              <a:rPr sz="5600" dirty="0"/>
            </a:br>
            <a:r>
              <a:rPr sz="5600" dirty="0">
                <a:latin typeface="Courier"/>
              </a:rPr>
              <a:t>                            </a:t>
            </a:r>
            <a:r>
              <a:rPr sz="5600" dirty="0">
                <a:solidFill>
                  <a:srgbClr val="7D9029"/>
                </a:solidFill>
                <a:latin typeface="Courier"/>
              </a:rPr>
              <a:t>random=</a:t>
            </a:r>
            <a:r>
              <a:rPr sz="5600" dirty="0">
                <a:solidFill>
                  <a:srgbClr val="06287E"/>
                </a:solidFill>
                <a:latin typeface="Courier"/>
              </a:rPr>
              <a:t>list</a:t>
            </a:r>
            <a:r>
              <a:rPr sz="5600" dirty="0">
                <a:latin typeface="Courier"/>
              </a:rPr>
              <a:t>(</a:t>
            </a:r>
            <a:r>
              <a:rPr sz="5600" dirty="0">
                <a:solidFill>
                  <a:srgbClr val="4070A0"/>
                </a:solidFill>
                <a:latin typeface="Courier"/>
              </a:rPr>
              <a:t>~</a:t>
            </a:r>
            <a:r>
              <a:rPr sz="5600" dirty="0">
                <a:solidFill>
                  <a:srgbClr val="40A070"/>
                </a:solidFill>
                <a:latin typeface="Courier"/>
              </a:rPr>
              <a:t>1</a:t>
            </a:r>
            <a:r>
              <a:rPr sz="5600" dirty="0">
                <a:solidFill>
                  <a:srgbClr val="4070A0"/>
                </a:solidFill>
                <a:latin typeface="Courier"/>
              </a:rPr>
              <a:t>|</a:t>
            </a:r>
            <a:r>
              <a:rPr sz="5600" dirty="0">
                <a:latin typeface="Courier"/>
              </a:rPr>
              <a:t>species_ID, </a:t>
            </a:r>
            <a:br>
              <a:rPr sz="5600" dirty="0"/>
            </a:br>
            <a:r>
              <a:rPr sz="5600" dirty="0">
                <a:latin typeface="Courier"/>
              </a:rPr>
              <a:t>                                        </a:t>
            </a:r>
            <a:r>
              <a:rPr sz="5600" dirty="0">
                <a:solidFill>
                  <a:srgbClr val="4070A0"/>
                </a:solidFill>
                <a:latin typeface="Courier"/>
              </a:rPr>
              <a:t>~</a:t>
            </a:r>
            <a:r>
              <a:rPr sz="5600" dirty="0">
                <a:solidFill>
                  <a:srgbClr val="40A070"/>
                </a:solidFill>
                <a:latin typeface="Courier"/>
              </a:rPr>
              <a:t>1</a:t>
            </a:r>
            <a:r>
              <a:rPr sz="5600" dirty="0">
                <a:solidFill>
                  <a:srgbClr val="4070A0"/>
                </a:solidFill>
                <a:latin typeface="Courier"/>
              </a:rPr>
              <a:t>|</a:t>
            </a:r>
            <a:r>
              <a:rPr sz="5600" dirty="0">
                <a:latin typeface="Courier"/>
              </a:rPr>
              <a:t>study_ID, </a:t>
            </a:r>
            <a:br>
              <a:rPr sz="5600" dirty="0"/>
            </a:br>
            <a:r>
              <a:rPr sz="5600" dirty="0">
                <a:latin typeface="Courier"/>
              </a:rPr>
              <a:t>                                        </a:t>
            </a:r>
            <a:r>
              <a:rPr sz="5600" dirty="0">
                <a:solidFill>
                  <a:srgbClr val="4070A0"/>
                </a:solidFill>
                <a:latin typeface="Courier"/>
              </a:rPr>
              <a:t>~</a:t>
            </a:r>
            <a:r>
              <a:rPr sz="5600" dirty="0">
                <a:solidFill>
                  <a:srgbClr val="40A070"/>
                </a:solidFill>
                <a:latin typeface="Courier"/>
              </a:rPr>
              <a:t>1</a:t>
            </a:r>
            <a:r>
              <a:rPr sz="5600" dirty="0">
                <a:solidFill>
                  <a:srgbClr val="4070A0"/>
                </a:solidFill>
                <a:latin typeface="Courier"/>
              </a:rPr>
              <a:t>|</a:t>
            </a:r>
            <a:r>
              <a:rPr sz="5600" dirty="0">
                <a:latin typeface="Courier"/>
              </a:rPr>
              <a:t>es_ID), </a:t>
            </a:r>
            <a:br>
              <a:rPr sz="5600" dirty="0"/>
            </a:br>
            <a:r>
              <a:rPr sz="5600" dirty="0">
                <a:latin typeface="Courier"/>
              </a:rPr>
              <a:t>                            </a:t>
            </a:r>
            <a:r>
              <a:rPr sz="5600" dirty="0" err="1">
                <a:solidFill>
                  <a:srgbClr val="7D9029"/>
                </a:solidFill>
                <a:latin typeface="Courier"/>
              </a:rPr>
              <a:t>dfs</a:t>
            </a:r>
            <a:r>
              <a:rPr sz="5600" dirty="0">
                <a:solidFill>
                  <a:srgbClr val="7D9029"/>
                </a:solidFill>
                <a:latin typeface="Courier"/>
              </a:rPr>
              <a:t> =</a:t>
            </a:r>
            <a:r>
              <a:rPr sz="5600" dirty="0">
                <a:latin typeface="Courier"/>
              </a:rPr>
              <a:t> </a:t>
            </a:r>
            <a:r>
              <a:rPr sz="5600" dirty="0">
                <a:solidFill>
                  <a:srgbClr val="4070A0"/>
                </a:solidFill>
                <a:latin typeface="Courier"/>
              </a:rPr>
              <a:t>"contain"</a:t>
            </a:r>
            <a:r>
              <a:rPr sz="5600" dirty="0">
                <a:latin typeface="Courier"/>
              </a:rPr>
              <a:t>, </a:t>
            </a:r>
            <a:r>
              <a:rPr sz="5600" dirty="0">
                <a:solidFill>
                  <a:srgbClr val="7D9029"/>
                </a:solidFill>
                <a:latin typeface="Courier"/>
              </a:rPr>
              <a:t>test=</a:t>
            </a:r>
            <a:r>
              <a:rPr sz="5600" dirty="0">
                <a:solidFill>
                  <a:srgbClr val="4070A0"/>
                </a:solidFill>
                <a:latin typeface="Courier"/>
              </a:rPr>
              <a:t>"t"</a:t>
            </a:r>
            <a:r>
              <a:rPr sz="5600" dirty="0">
                <a:latin typeface="Courier"/>
              </a:rPr>
              <a:t>, </a:t>
            </a:r>
            <a:r>
              <a:rPr sz="5600" dirty="0">
                <a:solidFill>
                  <a:srgbClr val="7D9029"/>
                </a:solidFill>
                <a:latin typeface="Courier"/>
              </a:rPr>
              <a:t>data=</a:t>
            </a:r>
            <a:r>
              <a:rPr sz="5600" dirty="0" err="1">
                <a:latin typeface="Courier"/>
              </a:rPr>
              <a:t>asr_dat</a:t>
            </a:r>
            <a:r>
              <a:rPr sz="5600" dirty="0">
                <a:latin typeface="Courier"/>
              </a:rPr>
              <a:t>)</a:t>
            </a:r>
            <a:br>
              <a:rPr sz="5600" dirty="0"/>
            </a:br>
            <a:r>
              <a:rPr sz="4000" dirty="0">
                <a:latin typeface="Courier"/>
              </a:rPr>
              <a:t>## 
## Multivariate Meta-Analysis Model (k = 123; method: REML)
## 
## Variance Components:
## 
##             </a:t>
            </a:r>
            <a:r>
              <a:rPr sz="4000" dirty="0" err="1">
                <a:latin typeface="Courier"/>
              </a:rPr>
              <a:t>estim</a:t>
            </a:r>
            <a:r>
              <a:rPr sz="4000" dirty="0">
                <a:latin typeface="Courier"/>
              </a:rPr>
              <a:t>    sqrt  </a:t>
            </a:r>
            <a:r>
              <a:rPr sz="4000" dirty="0" err="1">
                <a:latin typeface="Courier"/>
              </a:rPr>
              <a:t>nlvls</a:t>
            </a:r>
            <a:r>
              <a:rPr sz="4000" dirty="0">
                <a:latin typeface="Courier"/>
              </a:rPr>
              <a:t>  fixed      factor 
## sigma^2.1  0.0009  0.0305     29     no  </a:t>
            </a:r>
            <a:r>
              <a:rPr sz="4000" dirty="0" err="1">
                <a:latin typeface="Courier"/>
              </a:rPr>
              <a:t>species_ID</a:t>
            </a:r>
            <a:r>
              <a:rPr sz="4000" dirty="0">
                <a:latin typeface="Courier"/>
              </a:rPr>
              <a:t> 
## sigma^2.2  0.0037  0.0605     21     no    </a:t>
            </a:r>
            <a:r>
              <a:rPr sz="4000" dirty="0" err="1">
                <a:latin typeface="Courier"/>
              </a:rPr>
              <a:t>study_ID</a:t>
            </a:r>
            <a:r>
              <a:rPr sz="4000" dirty="0">
                <a:latin typeface="Courier"/>
              </a:rPr>
              <a:t> 
## sigma^2.3  0.0105  0.1024    123     no       </a:t>
            </a:r>
            <a:r>
              <a:rPr sz="4000" dirty="0" err="1">
                <a:latin typeface="Courier"/>
              </a:rPr>
              <a:t>es_ID</a:t>
            </a:r>
            <a:r>
              <a:rPr sz="4000" dirty="0">
                <a:latin typeface="Courier"/>
              </a:rPr>
              <a:t> 
## 
## Test for Residual Heterogeneity:
## QE(</a:t>
            </a:r>
            <a:r>
              <a:rPr sz="4000" dirty="0" err="1">
                <a:latin typeface="Courier"/>
              </a:rPr>
              <a:t>df</a:t>
            </a:r>
            <a:r>
              <a:rPr sz="4000" dirty="0">
                <a:latin typeface="Courier"/>
              </a:rPr>
              <a:t> = 115) = 898.2185, p-</a:t>
            </a:r>
            <a:r>
              <a:rPr sz="4000" dirty="0" err="1">
                <a:latin typeface="Courier"/>
              </a:rPr>
              <a:t>val</a:t>
            </a:r>
            <a:r>
              <a:rPr sz="4000" dirty="0">
                <a:latin typeface="Courier"/>
              </a:rPr>
              <a:t> &lt; .0001
## 
## Test of Moderators (coefficients 2:8):
## F(df1 = 7, df2 = 13) = 4.0631, p-</a:t>
            </a:r>
            <a:r>
              <a:rPr sz="4000" dirty="0" err="1">
                <a:latin typeface="Courier"/>
              </a:rPr>
              <a:t>val</a:t>
            </a:r>
            <a:r>
              <a:rPr sz="4000" dirty="0">
                <a:latin typeface="Courier"/>
              </a:rPr>
              <a:t> = 0.0142
## 
## Model Results:
## 
##                      estimate      se     </a:t>
            </a:r>
            <a:r>
              <a:rPr sz="4000" dirty="0" err="1">
                <a:latin typeface="Courier"/>
              </a:rPr>
              <a:t>tval</a:t>
            </a:r>
            <a:r>
              <a:rPr sz="4000" dirty="0">
                <a:latin typeface="Courier"/>
              </a:rPr>
              <a:t>   </a:t>
            </a:r>
            <a:r>
              <a:rPr sz="4000" dirty="0" err="1">
                <a:latin typeface="Courier"/>
              </a:rPr>
              <a:t>df</a:t>
            </a:r>
            <a:r>
              <a:rPr sz="4000" dirty="0">
                <a:latin typeface="Courier"/>
              </a:rPr>
              <a:t>    </a:t>
            </a:r>
            <a:r>
              <a:rPr sz="4000" dirty="0" err="1">
                <a:latin typeface="Courier"/>
              </a:rPr>
              <a:t>pval</a:t>
            </a:r>
            <a:r>
              <a:rPr sz="4000" dirty="0">
                <a:latin typeface="Courier"/>
              </a:rPr>
              <a:t>    </a:t>
            </a:r>
            <a:r>
              <a:rPr sz="4000" dirty="0" err="1">
                <a:latin typeface="Courier"/>
              </a:rPr>
              <a:t>ci.lb</a:t>
            </a:r>
            <a:r>
              <a:rPr sz="4000" dirty="0">
                <a:latin typeface="Courier"/>
              </a:rPr>
              <a:t>    </a:t>
            </a:r>
            <a:r>
              <a:rPr sz="4000" dirty="0" err="1">
                <a:latin typeface="Courier"/>
              </a:rPr>
              <a:t>ci.ub</a:t>
            </a:r>
            <a:r>
              <a:rPr sz="4000" dirty="0">
                <a:latin typeface="Courier"/>
              </a:rPr>
              <a:t>​ 
## </a:t>
            </a:r>
            <a:r>
              <a:rPr sz="4000" dirty="0" err="1">
                <a:latin typeface="Courier"/>
              </a:rPr>
              <a:t>intrcpt</a:t>
            </a:r>
            <a:r>
              <a:rPr sz="4000" dirty="0">
                <a:latin typeface="Courier"/>
              </a:rPr>
              <a:t>                0.2953  0.0381   7.7505   13  &lt;.0001   0.2130   0.3776 </a:t>
            </a:r>
            <a:r>
              <a:rPr lang="en-AU" sz="4000" dirty="0">
                <a:latin typeface="Courier"/>
              </a:rPr>
              <a:t> *** </a:t>
            </a:r>
            <a:r>
              <a:rPr sz="4000" dirty="0">
                <a:latin typeface="Courier"/>
              </a:rPr>
              <a:t>
## </a:t>
            </a:r>
            <a:r>
              <a:rPr sz="4000" dirty="0" err="1">
                <a:latin typeface="Courier"/>
              </a:rPr>
              <a:t>methodLTmax</a:t>
            </a:r>
            <a:r>
              <a:rPr sz="4000" dirty="0">
                <a:latin typeface="Courier"/>
              </a:rPr>
              <a:t>           -0.0541  0.0569  -0.9507  115  0.3438  -0.1667   0.0586 
## </a:t>
            </a:r>
            <a:r>
              <a:rPr sz="4000" dirty="0" err="1">
                <a:latin typeface="Courier"/>
              </a:rPr>
              <a:t>classAmphibia</a:t>
            </a:r>
            <a:r>
              <a:rPr sz="4000" dirty="0">
                <a:latin typeface="Courier"/>
              </a:rPr>
              <a:t>         -0.0312  0.1029  -0.3035   13  0.7663  -0.2534   0.1910 
## </a:t>
            </a:r>
            <a:r>
              <a:rPr sz="4000" dirty="0" err="1">
                <a:latin typeface="Courier"/>
              </a:rPr>
              <a:t>classArachnida</a:t>
            </a:r>
            <a:r>
              <a:rPr sz="4000" dirty="0">
                <a:latin typeface="Courier"/>
              </a:rPr>
              <a:t>        -0.3432  0.1347  -2.5477   13  0.0243  -0.6341  -0.0522 </a:t>
            </a:r>
            <a:r>
              <a:rPr lang="en-AU" sz="4000" dirty="0">
                <a:latin typeface="Courier"/>
              </a:rPr>
              <a:t>  * </a:t>
            </a:r>
            <a:r>
              <a:rPr sz="4000" dirty="0">
                <a:latin typeface="Courier"/>
              </a:rPr>
              <a:t>
## </a:t>
            </a:r>
            <a:r>
              <a:rPr sz="4000" dirty="0" err="1">
                <a:latin typeface="Courier"/>
              </a:rPr>
              <a:t>classChondrichthyes</a:t>
            </a:r>
            <a:r>
              <a:rPr sz="4000" dirty="0">
                <a:latin typeface="Courier"/>
              </a:rPr>
              <a:t>    0.0453  0.1113   0.4072   13  0.6905  -0.1951   0.2857 
## </a:t>
            </a:r>
            <a:r>
              <a:rPr sz="4000" dirty="0" err="1">
                <a:latin typeface="Courier"/>
              </a:rPr>
              <a:t>classInsecta</a:t>
            </a:r>
            <a:r>
              <a:rPr sz="4000" dirty="0">
                <a:latin typeface="Courier"/>
              </a:rPr>
              <a:t>          -0.2331  0.0517  -4.5114   13  0.0006  -0.3447  -0.1215 </a:t>
            </a:r>
            <a:r>
              <a:rPr lang="en-AU" sz="4000" dirty="0">
                <a:latin typeface="Courier"/>
              </a:rPr>
              <a:t> *** </a:t>
            </a:r>
            <a:r>
              <a:rPr sz="4000" dirty="0">
                <a:latin typeface="Courier"/>
              </a:rPr>
              <a:t>
## </a:t>
            </a:r>
            <a:r>
              <a:rPr sz="4000" dirty="0" err="1">
                <a:latin typeface="Courier"/>
              </a:rPr>
              <a:t>classMalacostraca</a:t>
            </a:r>
            <a:r>
              <a:rPr sz="4000" dirty="0">
                <a:latin typeface="Courier"/>
              </a:rPr>
              <a:t>     -0.1331  0.0598  -2.2271   13  0.0442  -0.2623  -0.0040 </a:t>
            </a:r>
            <a:r>
              <a:rPr lang="en-AU" sz="4000" dirty="0">
                <a:latin typeface="Courier"/>
              </a:rPr>
              <a:t>  * </a:t>
            </a:r>
            <a:r>
              <a:rPr sz="4000" dirty="0">
                <a:latin typeface="Courier"/>
              </a:rPr>
              <a:t>
## </a:t>
            </a:r>
            <a:r>
              <a:rPr sz="4000" dirty="0" err="1">
                <a:latin typeface="Courier"/>
              </a:rPr>
              <a:t>classReptilia</a:t>
            </a:r>
            <a:r>
              <a:rPr sz="4000" dirty="0">
                <a:latin typeface="Courier"/>
              </a:rPr>
              <a:t>         -0.2291  0.1071  -2.1393   13  0.0520  -0.4605   0.0023 </a:t>
            </a:r>
            <a:r>
              <a:rPr lang="en-AU" sz="4000" dirty="0">
                <a:latin typeface="Courier"/>
              </a:rPr>
              <a:t>  . </a:t>
            </a:r>
            <a:r>
              <a:rPr sz="4000" dirty="0">
                <a:latin typeface="Courier"/>
              </a:rPr>
              <a:t>
## ---
## </a:t>
            </a:r>
            <a:r>
              <a:rPr sz="4000" dirty="0" err="1">
                <a:latin typeface="Courier"/>
              </a:rPr>
              <a:t>Signif</a:t>
            </a:r>
            <a:r>
              <a:rPr sz="4000" dirty="0">
                <a:latin typeface="Courier"/>
              </a:rPr>
              <a:t>. codes:  0 '***' 0.001 '**' 0.01 '*' 0.05 '.' 0.1 ' ' 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0CD906-40D5-7C0A-690D-EA28FAE553A9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           3. Meta-regression and Publication bias</a:t>
            </a:r>
          </a:p>
        </p:txBody>
      </p:sp>
    </p:spTree>
    <p:extLst>
      <p:ext uri="{BB962C8B-B14F-4D97-AF65-F5344CB8AC3E}">
        <p14:creationId xmlns:p14="http://schemas.microsoft.com/office/powerpoint/2010/main" val="342751268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41738"/>
            <a:ext cx="8229600" cy="1143000"/>
          </a:xfrm>
        </p:spPr>
        <p:txBody>
          <a:bodyPr/>
          <a:lstStyle/>
          <a:p>
            <a:r>
              <a:rPr lang="en-AU" dirty="0"/>
              <a:t>Multilevel Meta-regression Model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2097" y="1229080"/>
            <a:ext cx="8686800" cy="4525963"/>
          </a:xfrm>
        </p:spPr>
        <p:txBody>
          <a:bodyPr>
            <a:normAutofit fontScale="25000" lnSpcReduction="20000"/>
          </a:bodyPr>
          <a:lstStyle/>
          <a:p>
            <a:pPr indent="0">
              <a:buNone/>
            </a:pPr>
            <a:r>
              <a:rPr sz="5600" dirty="0" err="1">
                <a:latin typeface="Courier"/>
              </a:rPr>
              <a:t>meta_reg</a:t>
            </a:r>
            <a:r>
              <a:rPr sz="5600" dirty="0">
                <a:latin typeface="Courier"/>
              </a:rPr>
              <a:t> </a:t>
            </a:r>
            <a:r>
              <a:rPr sz="5600" dirty="0">
                <a:solidFill>
                  <a:srgbClr val="007020"/>
                </a:solidFill>
                <a:latin typeface="Courier"/>
              </a:rPr>
              <a:t>&lt;-</a:t>
            </a:r>
            <a:r>
              <a:rPr sz="5600" dirty="0">
                <a:latin typeface="Courier"/>
              </a:rPr>
              <a:t> </a:t>
            </a:r>
            <a:r>
              <a:rPr sz="5600" dirty="0" err="1">
                <a:latin typeface="Courier"/>
              </a:rPr>
              <a:t>metafor</a:t>
            </a:r>
            <a:r>
              <a:rPr sz="5600" dirty="0">
                <a:solidFill>
                  <a:srgbClr val="4070A0"/>
                </a:solidFill>
                <a:latin typeface="Courier"/>
              </a:rPr>
              <a:t>::</a:t>
            </a:r>
            <a:r>
              <a:rPr sz="5600" dirty="0" err="1">
                <a:solidFill>
                  <a:srgbClr val="06287E"/>
                </a:solidFill>
                <a:latin typeface="Courier"/>
              </a:rPr>
              <a:t>rma.mv</a:t>
            </a:r>
            <a:r>
              <a:rPr sz="5600" dirty="0">
                <a:latin typeface="Courier"/>
              </a:rPr>
              <a:t>(</a:t>
            </a:r>
            <a:r>
              <a:rPr sz="5600" dirty="0" err="1">
                <a:solidFill>
                  <a:srgbClr val="7D9029"/>
                </a:solidFill>
                <a:latin typeface="Courier"/>
              </a:rPr>
              <a:t>yi</a:t>
            </a:r>
            <a:r>
              <a:rPr sz="5600" dirty="0">
                <a:solidFill>
                  <a:srgbClr val="7D9029"/>
                </a:solidFill>
                <a:latin typeface="Courier"/>
              </a:rPr>
              <a:t>=</a:t>
            </a:r>
            <a:r>
              <a:rPr sz="5600" dirty="0">
                <a:latin typeface="Courier"/>
              </a:rPr>
              <a:t> ARR </a:t>
            </a:r>
            <a:r>
              <a:rPr sz="5600" dirty="0">
                <a:solidFill>
                  <a:srgbClr val="4070A0"/>
                </a:solidFill>
                <a:latin typeface="Courier"/>
              </a:rPr>
              <a:t>~</a:t>
            </a:r>
            <a:r>
              <a:rPr sz="5600" dirty="0">
                <a:latin typeface="Courier"/>
              </a:rPr>
              <a:t> </a:t>
            </a:r>
            <a:r>
              <a:rPr sz="5600" b="1" dirty="0">
                <a:solidFill>
                  <a:srgbClr val="40A070"/>
                </a:solidFill>
                <a:latin typeface="Courier"/>
              </a:rPr>
              <a:t>1</a:t>
            </a:r>
            <a:r>
              <a:rPr sz="5600" b="1" dirty="0">
                <a:latin typeface="Courier"/>
              </a:rPr>
              <a:t> </a:t>
            </a:r>
            <a:r>
              <a:rPr sz="5600" b="1" dirty="0">
                <a:solidFill>
                  <a:srgbClr val="4070A0"/>
                </a:solidFill>
                <a:latin typeface="Courier"/>
              </a:rPr>
              <a:t>+</a:t>
            </a:r>
            <a:r>
              <a:rPr sz="5600" b="1" dirty="0">
                <a:latin typeface="Courier"/>
              </a:rPr>
              <a:t> method </a:t>
            </a:r>
            <a:r>
              <a:rPr sz="5600" b="1" dirty="0">
                <a:solidFill>
                  <a:srgbClr val="4070A0"/>
                </a:solidFill>
                <a:latin typeface="Courier"/>
              </a:rPr>
              <a:t>+</a:t>
            </a:r>
            <a:r>
              <a:rPr sz="5600" b="1" dirty="0">
                <a:latin typeface="Courier"/>
              </a:rPr>
              <a:t> class</a:t>
            </a:r>
            <a:r>
              <a:rPr sz="5600" dirty="0">
                <a:latin typeface="Courier"/>
              </a:rPr>
              <a:t>, </a:t>
            </a:r>
            <a:r>
              <a:rPr sz="5600" dirty="0">
                <a:solidFill>
                  <a:srgbClr val="7D9029"/>
                </a:solidFill>
                <a:latin typeface="Courier"/>
              </a:rPr>
              <a:t>V =</a:t>
            </a:r>
            <a:r>
              <a:rPr sz="5600" dirty="0">
                <a:latin typeface="Courier"/>
              </a:rPr>
              <a:t> V_ARR, </a:t>
            </a:r>
            <a:r>
              <a:rPr sz="5600" dirty="0">
                <a:solidFill>
                  <a:srgbClr val="7D9029"/>
                </a:solidFill>
                <a:latin typeface="Courier"/>
              </a:rPr>
              <a:t>method=</a:t>
            </a:r>
            <a:r>
              <a:rPr sz="5600" dirty="0">
                <a:solidFill>
                  <a:srgbClr val="4070A0"/>
                </a:solidFill>
                <a:latin typeface="Courier"/>
              </a:rPr>
              <a:t>"REML"</a:t>
            </a:r>
            <a:r>
              <a:rPr sz="5600" dirty="0">
                <a:latin typeface="Courier"/>
              </a:rPr>
              <a:t>, </a:t>
            </a:r>
            <a:br>
              <a:rPr sz="5600" dirty="0"/>
            </a:br>
            <a:r>
              <a:rPr sz="5600" dirty="0">
                <a:latin typeface="Courier"/>
              </a:rPr>
              <a:t>                            </a:t>
            </a:r>
            <a:r>
              <a:rPr sz="5600" dirty="0">
                <a:solidFill>
                  <a:srgbClr val="7D9029"/>
                </a:solidFill>
                <a:latin typeface="Courier"/>
              </a:rPr>
              <a:t>random=</a:t>
            </a:r>
            <a:r>
              <a:rPr sz="5600" dirty="0">
                <a:solidFill>
                  <a:srgbClr val="06287E"/>
                </a:solidFill>
                <a:latin typeface="Courier"/>
              </a:rPr>
              <a:t>list</a:t>
            </a:r>
            <a:r>
              <a:rPr sz="5600" dirty="0">
                <a:latin typeface="Courier"/>
              </a:rPr>
              <a:t>(</a:t>
            </a:r>
            <a:r>
              <a:rPr sz="5600" dirty="0">
                <a:solidFill>
                  <a:srgbClr val="4070A0"/>
                </a:solidFill>
                <a:latin typeface="Courier"/>
              </a:rPr>
              <a:t>~</a:t>
            </a:r>
            <a:r>
              <a:rPr sz="5600" dirty="0">
                <a:solidFill>
                  <a:srgbClr val="40A070"/>
                </a:solidFill>
                <a:latin typeface="Courier"/>
              </a:rPr>
              <a:t>1</a:t>
            </a:r>
            <a:r>
              <a:rPr sz="5600" dirty="0">
                <a:solidFill>
                  <a:srgbClr val="4070A0"/>
                </a:solidFill>
                <a:latin typeface="Courier"/>
              </a:rPr>
              <a:t>|</a:t>
            </a:r>
            <a:r>
              <a:rPr sz="5600" dirty="0">
                <a:latin typeface="Courier"/>
              </a:rPr>
              <a:t>species_ID, </a:t>
            </a:r>
            <a:br>
              <a:rPr sz="5600" dirty="0"/>
            </a:br>
            <a:r>
              <a:rPr sz="5600" dirty="0">
                <a:latin typeface="Courier"/>
              </a:rPr>
              <a:t>                                        </a:t>
            </a:r>
            <a:r>
              <a:rPr sz="5600" dirty="0">
                <a:solidFill>
                  <a:srgbClr val="4070A0"/>
                </a:solidFill>
                <a:latin typeface="Courier"/>
              </a:rPr>
              <a:t>~</a:t>
            </a:r>
            <a:r>
              <a:rPr sz="5600" dirty="0">
                <a:solidFill>
                  <a:srgbClr val="40A070"/>
                </a:solidFill>
                <a:latin typeface="Courier"/>
              </a:rPr>
              <a:t>1</a:t>
            </a:r>
            <a:r>
              <a:rPr sz="5600" dirty="0">
                <a:solidFill>
                  <a:srgbClr val="4070A0"/>
                </a:solidFill>
                <a:latin typeface="Courier"/>
              </a:rPr>
              <a:t>|</a:t>
            </a:r>
            <a:r>
              <a:rPr sz="5600" dirty="0">
                <a:latin typeface="Courier"/>
              </a:rPr>
              <a:t>study_ID, </a:t>
            </a:r>
            <a:br>
              <a:rPr sz="5600" dirty="0"/>
            </a:br>
            <a:r>
              <a:rPr sz="5600" dirty="0">
                <a:latin typeface="Courier"/>
              </a:rPr>
              <a:t>                                        </a:t>
            </a:r>
            <a:r>
              <a:rPr sz="5600" dirty="0">
                <a:solidFill>
                  <a:srgbClr val="4070A0"/>
                </a:solidFill>
                <a:latin typeface="Courier"/>
              </a:rPr>
              <a:t>~</a:t>
            </a:r>
            <a:r>
              <a:rPr sz="5600" dirty="0">
                <a:solidFill>
                  <a:srgbClr val="40A070"/>
                </a:solidFill>
                <a:latin typeface="Courier"/>
              </a:rPr>
              <a:t>1</a:t>
            </a:r>
            <a:r>
              <a:rPr sz="5600" dirty="0">
                <a:solidFill>
                  <a:srgbClr val="4070A0"/>
                </a:solidFill>
                <a:latin typeface="Courier"/>
              </a:rPr>
              <a:t>|</a:t>
            </a:r>
            <a:r>
              <a:rPr sz="5600" dirty="0">
                <a:latin typeface="Courier"/>
              </a:rPr>
              <a:t>es_ID), </a:t>
            </a:r>
            <a:br>
              <a:rPr sz="5600" dirty="0"/>
            </a:br>
            <a:r>
              <a:rPr sz="5600" dirty="0">
                <a:latin typeface="Courier"/>
              </a:rPr>
              <a:t>                            </a:t>
            </a:r>
            <a:r>
              <a:rPr sz="5600" dirty="0" err="1">
                <a:solidFill>
                  <a:srgbClr val="7D9029"/>
                </a:solidFill>
                <a:latin typeface="Courier"/>
              </a:rPr>
              <a:t>dfs</a:t>
            </a:r>
            <a:r>
              <a:rPr sz="5600" dirty="0">
                <a:solidFill>
                  <a:srgbClr val="7D9029"/>
                </a:solidFill>
                <a:latin typeface="Courier"/>
              </a:rPr>
              <a:t> =</a:t>
            </a:r>
            <a:r>
              <a:rPr sz="5600" dirty="0">
                <a:latin typeface="Courier"/>
              </a:rPr>
              <a:t> </a:t>
            </a:r>
            <a:r>
              <a:rPr sz="5600" dirty="0">
                <a:solidFill>
                  <a:srgbClr val="4070A0"/>
                </a:solidFill>
                <a:latin typeface="Courier"/>
              </a:rPr>
              <a:t>"contain"</a:t>
            </a:r>
            <a:r>
              <a:rPr sz="5600" dirty="0">
                <a:latin typeface="Courier"/>
              </a:rPr>
              <a:t>, </a:t>
            </a:r>
            <a:r>
              <a:rPr sz="5600" dirty="0">
                <a:solidFill>
                  <a:srgbClr val="7D9029"/>
                </a:solidFill>
                <a:latin typeface="Courier"/>
              </a:rPr>
              <a:t>test=</a:t>
            </a:r>
            <a:r>
              <a:rPr sz="5600" dirty="0">
                <a:solidFill>
                  <a:srgbClr val="4070A0"/>
                </a:solidFill>
                <a:latin typeface="Courier"/>
              </a:rPr>
              <a:t>"t"</a:t>
            </a:r>
            <a:r>
              <a:rPr sz="5600" dirty="0">
                <a:latin typeface="Courier"/>
              </a:rPr>
              <a:t>, </a:t>
            </a:r>
            <a:r>
              <a:rPr sz="5600" dirty="0">
                <a:solidFill>
                  <a:srgbClr val="7D9029"/>
                </a:solidFill>
                <a:latin typeface="Courier"/>
              </a:rPr>
              <a:t>data=</a:t>
            </a:r>
            <a:r>
              <a:rPr sz="5600" dirty="0" err="1">
                <a:latin typeface="Courier"/>
              </a:rPr>
              <a:t>asr_dat</a:t>
            </a:r>
            <a:r>
              <a:rPr sz="5600" dirty="0">
                <a:latin typeface="Courier"/>
              </a:rPr>
              <a:t>)</a:t>
            </a:r>
            <a:br>
              <a:rPr sz="5600" dirty="0"/>
            </a:br>
            <a:r>
              <a:rPr sz="4000" dirty="0">
                <a:latin typeface="Courier"/>
              </a:rPr>
              <a:t>## 
## Multivariate Meta-Analysis Model (k = 123; method: REML)
## 
## Variance Components:
## 
##             </a:t>
            </a:r>
            <a:r>
              <a:rPr sz="4000" dirty="0" err="1">
                <a:latin typeface="Courier"/>
              </a:rPr>
              <a:t>estim</a:t>
            </a:r>
            <a:r>
              <a:rPr sz="4000" dirty="0">
                <a:latin typeface="Courier"/>
              </a:rPr>
              <a:t>    sqrt  </a:t>
            </a:r>
            <a:r>
              <a:rPr sz="4000" dirty="0" err="1">
                <a:latin typeface="Courier"/>
              </a:rPr>
              <a:t>nlvls</a:t>
            </a:r>
            <a:r>
              <a:rPr sz="4000" dirty="0">
                <a:latin typeface="Courier"/>
              </a:rPr>
              <a:t>  fixed      factor 
## sigma^2.1  0.0009  0.0305     29     no  </a:t>
            </a:r>
            <a:r>
              <a:rPr sz="4000" dirty="0" err="1">
                <a:latin typeface="Courier"/>
              </a:rPr>
              <a:t>species_ID</a:t>
            </a:r>
            <a:r>
              <a:rPr sz="4000" dirty="0">
                <a:latin typeface="Courier"/>
              </a:rPr>
              <a:t> 
## sigma^2.2  0.0037  0.0605     21     no    </a:t>
            </a:r>
            <a:r>
              <a:rPr sz="4000" dirty="0" err="1">
                <a:latin typeface="Courier"/>
              </a:rPr>
              <a:t>study_ID</a:t>
            </a:r>
            <a:r>
              <a:rPr sz="4000" dirty="0">
                <a:latin typeface="Courier"/>
              </a:rPr>
              <a:t> 
## sigma^2.3  0.0105  0.1024    123     no       </a:t>
            </a:r>
            <a:r>
              <a:rPr sz="4000" dirty="0" err="1">
                <a:latin typeface="Courier"/>
              </a:rPr>
              <a:t>es_ID</a:t>
            </a:r>
            <a:r>
              <a:rPr sz="4000" dirty="0">
                <a:latin typeface="Courier"/>
              </a:rPr>
              <a:t> 
## 
## Test for Residual Heterogeneity:
## QE(</a:t>
            </a:r>
            <a:r>
              <a:rPr sz="4000" dirty="0" err="1">
                <a:latin typeface="Courier"/>
              </a:rPr>
              <a:t>df</a:t>
            </a:r>
            <a:r>
              <a:rPr sz="4000" dirty="0">
                <a:latin typeface="Courier"/>
              </a:rPr>
              <a:t> = 115) = 898.2185, p-</a:t>
            </a:r>
            <a:r>
              <a:rPr sz="4000" dirty="0" err="1">
                <a:latin typeface="Courier"/>
              </a:rPr>
              <a:t>val</a:t>
            </a:r>
            <a:r>
              <a:rPr sz="4000" dirty="0">
                <a:latin typeface="Courier"/>
              </a:rPr>
              <a:t> &lt; .0001
## 
## Test of Moderators (coefficients 2:8):
## F(df1 = 7, df2 = 13) = 4.0631, p-</a:t>
            </a:r>
            <a:r>
              <a:rPr sz="4000" dirty="0" err="1">
                <a:latin typeface="Courier"/>
              </a:rPr>
              <a:t>val</a:t>
            </a:r>
            <a:r>
              <a:rPr sz="4000" dirty="0">
                <a:latin typeface="Courier"/>
              </a:rPr>
              <a:t> = 0.0142
## 
## Model Results:
## 
##                      estimate      se     </a:t>
            </a:r>
            <a:r>
              <a:rPr sz="4000" dirty="0" err="1">
                <a:latin typeface="Courier"/>
              </a:rPr>
              <a:t>tval</a:t>
            </a:r>
            <a:r>
              <a:rPr sz="4000" dirty="0">
                <a:latin typeface="Courier"/>
              </a:rPr>
              <a:t>   </a:t>
            </a:r>
            <a:r>
              <a:rPr sz="4000" dirty="0" err="1">
                <a:latin typeface="Courier"/>
              </a:rPr>
              <a:t>df</a:t>
            </a:r>
            <a:r>
              <a:rPr sz="4000" dirty="0">
                <a:latin typeface="Courier"/>
              </a:rPr>
              <a:t>    </a:t>
            </a:r>
            <a:r>
              <a:rPr sz="4000" dirty="0" err="1">
                <a:latin typeface="Courier"/>
              </a:rPr>
              <a:t>pval</a:t>
            </a:r>
            <a:r>
              <a:rPr sz="4000" dirty="0">
                <a:latin typeface="Courier"/>
              </a:rPr>
              <a:t>    </a:t>
            </a:r>
            <a:r>
              <a:rPr sz="4000" dirty="0" err="1">
                <a:latin typeface="Courier"/>
              </a:rPr>
              <a:t>ci.lb</a:t>
            </a:r>
            <a:r>
              <a:rPr sz="4000" dirty="0">
                <a:latin typeface="Courier"/>
              </a:rPr>
              <a:t>    </a:t>
            </a:r>
            <a:r>
              <a:rPr sz="4000" dirty="0" err="1">
                <a:latin typeface="Courier"/>
              </a:rPr>
              <a:t>ci.ub</a:t>
            </a:r>
            <a:r>
              <a:rPr sz="4000" dirty="0">
                <a:latin typeface="Courier"/>
              </a:rPr>
              <a:t>​ 
## </a:t>
            </a:r>
            <a:r>
              <a:rPr sz="4000" dirty="0" err="1">
                <a:latin typeface="Courier"/>
              </a:rPr>
              <a:t>intrcpt</a:t>
            </a:r>
            <a:r>
              <a:rPr sz="4000" dirty="0">
                <a:latin typeface="Courier"/>
              </a:rPr>
              <a:t>                0.2953  0.0381   7.7505   13  &lt;.0001   0.2130   0.3776 </a:t>
            </a:r>
            <a:r>
              <a:rPr lang="en-AU" sz="4000" dirty="0">
                <a:latin typeface="Courier"/>
              </a:rPr>
              <a:t> *** </a:t>
            </a:r>
            <a:r>
              <a:rPr sz="4000" dirty="0">
                <a:latin typeface="Courier"/>
              </a:rPr>
              <a:t>
## </a:t>
            </a:r>
            <a:r>
              <a:rPr sz="4000" dirty="0" err="1">
                <a:latin typeface="Courier"/>
              </a:rPr>
              <a:t>methodLTmax</a:t>
            </a:r>
            <a:r>
              <a:rPr sz="4000" dirty="0">
                <a:latin typeface="Courier"/>
              </a:rPr>
              <a:t>           -0.0541  0.0569  -0.9507  115  0.3438  -0.1667   0.0586 
## </a:t>
            </a:r>
            <a:r>
              <a:rPr sz="4000" dirty="0" err="1">
                <a:latin typeface="Courier"/>
              </a:rPr>
              <a:t>classAmphibia</a:t>
            </a:r>
            <a:r>
              <a:rPr sz="4000" dirty="0">
                <a:latin typeface="Courier"/>
              </a:rPr>
              <a:t>         -0.0312  0.1029  -0.3035   13  0.7663  -0.2534   0.1910 
## </a:t>
            </a:r>
            <a:r>
              <a:rPr sz="4000" dirty="0" err="1">
                <a:latin typeface="Courier"/>
              </a:rPr>
              <a:t>classArachnida</a:t>
            </a:r>
            <a:r>
              <a:rPr sz="4000" dirty="0">
                <a:latin typeface="Courier"/>
              </a:rPr>
              <a:t>        -0.3432  0.1347  -2.5477   13  0.0243  -0.6341  -0.0522 </a:t>
            </a:r>
            <a:r>
              <a:rPr lang="en-AU" sz="4000" dirty="0">
                <a:latin typeface="Courier"/>
              </a:rPr>
              <a:t>  * </a:t>
            </a:r>
            <a:r>
              <a:rPr sz="4000" dirty="0">
                <a:latin typeface="Courier"/>
              </a:rPr>
              <a:t>
## </a:t>
            </a:r>
            <a:r>
              <a:rPr sz="4000" dirty="0" err="1">
                <a:latin typeface="Courier"/>
              </a:rPr>
              <a:t>classChondrichthyes</a:t>
            </a:r>
            <a:r>
              <a:rPr sz="4000" dirty="0">
                <a:latin typeface="Courier"/>
              </a:rPr>
              <a:t>    0.0453  0.1113   0.4072   13  0.6905  -0.1951   0.2857 
## </a:t>
            </a:r>
            <a:r>
              <a:rPr sz="4000" dirty="0" err="1">
                <a:latin typeface="Courier"/>
              </a:rPr>
              <a:t>classInsecta</a:t>
            </a:r>
            <a:r>
              <a:rPr sz="4000" dirty="0">
                <a:latin typeface="Courier"/>
              </a:rPr>
              <a:t>          -0.2331  0.0517  -4.5114   13  0.0006  -0.3447  -0.1215 </a:t>
            </a:r>
            <a:r>
              <a:rPr lang="en-AU" sz="4000" dirty="0">
                <a:latin typeface="Courier"/>
              </a:rPr>
              <a:t> *** </a:t>
            </a:r>
            <a:r>
              <a:rPr sz="4000" dirty="0">
                <a:latin typeface="Courier"/>
              </a:rPr>
              <a:t>
## </a:t>
            </a:r>
            <a:r>
              <a:rPr sz="4000" dirty="0" err="1">
                <a:latin typeface="Courier"/>
              </a:rPr>
              <a:t>classMalacostraca</a:t>
            </a:r>
            <a:r>
              <a:rPr sz="4000" dirty="0">
                <a:latin typeface="Courier"/>
              </a:rPr>
              <a:t>     -0.1331  0.0598  -2.2271   13  0.0442  -0.2623  -0.0040 </a:t>
            </a:r>
            <a:r>
              <a:rPr lang="en-AU" sz="4000" dirty="0">
                <a:latin typeface="Courier"/>
              </a:rPr>
              <a:t>  * </a:t>
            </a:r>
            <a:r>
              <a:rPr sz="4000" dirty="0">
                <a:latin typeface="Courier"/>
              </a:rPr>
              <a:t>
## </a:t>
            </a:r>
            <a:r>
              <a:rPr sz="4000" dirty="0" err="1">
                <a:latin typeface="Courier"/>
              </a:rPr>
              <a:t>classReptilia</a:t>
            </a:r>
            <a:r>
              <a:rPr sz="4000" dirty="0">
                <a:latin typeface="Courier"/>
              </a:rPr>
              <a:t>         -0.2291  0.1071  -2.1393   13  0.0520  -0.4605   0.0023 </a:t>
            </a:r>
            <a:r>
              <a:rPr lang="en-AU" sz="4000" dirty="0">
                <a:latin typeface="Courier"/>
              </a:rPr>
              <a:t>  . </a:t>
            </a:r>
            <a:r>
              <a:rPr sz="4000" dirty="0">
                <a:latin typeface="Courier"/>
              </a:rPr>
              <a:t>
## ---
## </a:t>
            </a:r>
            <a:r>
              <a:rPr sz="4000" dirty="0" err="1">
                <a:latin typeface="Courier"/>
              </a:rPr>
              <a:t>Signif</a:t>
            </a:r>
            <a:r>
              <a:rPr sz="4000" dirty="0">
                <a:latin typeface="Courier"/>
              </a:rPr>
              <a:t>. codes:  0 '***' 0.001 '**' 0.01 '*' 0.05 '.' 0.1 ' ' 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85BC22-B25A-F71C-A4BB-07B8849A5E9D}"/>
              </a:ext>
            </a:extLst>
          </p:cNvPr>
          <p:cNvSpPr txBox="1"/>
          <p:nvPr/>
        </p:nvSpPr>
        <p:spPr>
          <a:xfrm>
            <a:off x="1099054" y="4200756"/>
            <a:ext cx="3472946" cy="451945"/>
          </a:xfrm>
          <a:prstGeom prst="rect">
            <a:avLst/>
          </a:prstGeom>
          <a:solidFill>
            <a:schemeClr val="accent6">
              <a:lumMod val="60000"/>
              <a:lumOff val="40000"/>
              <a:alpha val="35101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349ABD-FCAA-58CF-5DE4-4582A64F7D87}"/>
              </a:ext>
            </a:extLst>
          </p:cNvPr>
          <p:cNvSpPr txBox="1"/>
          <p:nvPr/>
        </p:nvSpPr>
        <p:spPr>
          <a:xfrm>
            <a:off x="5378670" y="3780398"/>
            <a:ext cx="3557029" cy="646331"/>
          </a:xfrm>
          <a:prstGeom prst="rect">
            <a:avLst/>
          </a:prstGeom>
          <a:solidFill>
            <a:schemeClr val="accent6">
              <a:lumMod val="60000"/>
              <a:lumOff val="40000"/>
              <a:alpha val="48836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F-test indicates moderators explain significant variation in female ARR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BD16D3-452E-A526-22B7-BD58477A659D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           3. Meta-regression and Publication bias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2303" y="241738"/>
            <a:ext cx="8229600" cy="1143000"/>
          </a:xfrm>
        </p:spPr>
        <p:txBody>
          <a:bodyPr/>
          <a:lstStyle/>
          <a:p>
            <a:r>
              <a:rPr lang="en-AU" dirty="0"/>
              <a:t>Multilevel Meta-regression Model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29080"/>
            <a:ext cx="8686800" cy="4525963"/>
          </a:xfrm>
        </p:spPr>
        <p:txBody>
          <a:bodyPr>
            <a:normAutofit fontScale="25000" lnSpcReduction="20000"/>
          </a:bodyPr>
          <a:lstStyle/>
          <a:p>
            <a:pPr indent="0">
              <a:buNone/>
            </a:pPr>
            <a:r>
              <a:rPr sz="5600" dirty="0" err="1">
                <a:latin typeface="Courier"/>
              </a:rPr>
              <a:t>meta_reg</a:t>
            </a:r>
            <a:r>
              <a:rPr sz="5600" dirty="0">
                <a:latin typeface="Courier"/>
              </a:rPr>
              <a:t> </a:t>
            </a:r>
            <a:r>
              <a:rPr sz="5600" dirty="0">
                <a:solidFill>
                  <a:srgbClr val="007020"/>
                </a:solidFill>
                <a:latin typeface="Courier"/>
              </a:rPr>
              <a:t>&lt;-</a:t>
            </a:r>
            <a:r>
              <a:rPr sz="5600" dirty="0">
                <a:latin typeface="Courier"/>
              </a:rPr>
              <a:t> </a:t>
            </a:r>
            <a:r>
              <a:rPr sz="5600" dirty="0" err="1">
                <a:latin typeface="Courier"/>
              </a:rPr>
              <a:t>metafor</a:t>
            </a:r>
            <a:r>
              <a:rPr sz="5600" dirty="0">
                <a:solidFill>
                  <a:srgbClr val="4070A0"/>
                </a:solidFill>
                <a:latin typeface="Courier"/>
              </a:rPr>
              <a:t>::</a:t>
            </a:r>
            <a:r>
              <a:rPr sz="5600" dirty="0" err="1">
                <a:solidFill>
                  <a:srgbClr val="06287E"/>
                </a:solidFill>
                <a:latin typeface="Courier"/>
              </a:rPr>
              <a:t>rma.mv</a:t>
            </a:r>
            <a:r>
              <a:rPr sz="5600" dirty="0">
                <a:latin typeface="Courier"/>
              </a:rPr>
              <a:t>(</a:t>
            </a:r>
            <a:r>
              <a:rPr sz="5600" dirty="0" err="1">
                <a:solidFill>
                  <a:srgbClr val="7D9029"/>
                </a:solidFill>
                <a:latin typeface="Courier"/>
              </a:rPr>
              <a:t>yi</a:t>
            </a:r>
            <a:r>
              <a:rPr sz="5600" dirty="0">
                <a:solidFill>
                  <a:srgbClr val="7D9029"/>
                </a:solidFill>
                <a:latin typeface="Courier"/>
              </a:rPr>
              <a:t>=</a:t>
            </a:r>
            <a:r>
              <a:rPr sz="5600" dirty="0">
                <a:latin typeface="Courier"/>
              </a:rPr>
              <a:t> ARR </a:t>
            </a:r>
            <a:r>
              <a:rPr sz="5600" dirty="0">
                <a:solidFill>
                  <a:srgbClr val="4070A0"/>
                </a:solidFill>
                <a:latin typeface="Courier"/>
              </a:rPr>
              <a:t>~</a:t>
            </a:r>
            <a:r>
              <a:rPr sz="5600" dirty="0">
                <a:latin typeface="Courier"/>
              </a:rPr>
              <a:t> </a:t>
            </a:r>
            <a:r>
              <a:rPr sz="5600" b="1" dirty="0">
                <a:solidFill>
                  <a:srgbClr val="40A070"/>
                </a:solidFill>
                <a:latin typeface="Courier"/>
              </a:rPr>
              <a:t>1</a:t>
            </a:r>
            <a:r>
              <a:rPr sz="5600" b="1" dirty="0">
                <a:latin typeface="Courier"/>
              </a:rPr>
              <a:t> </a:t>
            </a:r>
            <a:r>
              <a:rPr sz="5600" b="1" dirty="0">
                <a:solidFill>
                  <a:srgbClr val="4070A0"/>
                </a:solidFill>
                <a:latin typeface="Courier"/>
              </a:rPr>
              <a:t>+</a:t>
            </a:r>
            <a:r>
              <a:rPr sz="5600" b="1" dirty="0">
                <a:latin typeface="Courier"/>
              </a:rPr>
              <a:t> method </a:t>
            </a:r>
            <a:r>
              <a:rPr sz="5600" b="1" dirty="0">
                <a:solidFill>
                  <a:srgbClr val="4070A0"/>
                </a:solidFill>
                <a:latin typeface="Courier"/>
              </a:rPr>
              <a:t>+</a:t>
            </a:r>
            <a:r>
              <a:rPr sz="5600" b="1" dirty="0">
                <a:latin typeface="Courier"/>
              </a:rPr>
              <a:t> class</a:t>
            </a:r>
            <a:r>
              <a:rPr sz="5600" dirty="0">
                <a:latin typeface="Courier"/>
              </a:rPr>
              <a:t>, </a:t>
            </a:r>
            <a:r>
              <a:rPr sz="5600" dirty="0">
                <a:solidFill>
                  <a:srgbClr val="7D9029"/>
                </a:solidFill>
                <a:latin typeface="Courier"/>
              </a:rPr>
              <a:t>V =</a:t>
            </a:r>
            <a:r>
              <a:rPr sz="5600" dirty="0">
                <a:latin typeface="Courier"/>
              </a:rPr>
              <a:t> V_ARR, </a:t>
            </a:r>
            <a:r>
              <a:rPr sz="5600" dirty="0">
                <a:solidFill>
                  <a:srgbClr val="7D9029"/>
                </a:solidFill>
                <a:latin typeface="Courier"/>
              </a:rPr>
              <a:t>method=</a:t>
            </a:r>
            <a:r>
              <a:rPr sz="5600" dirty="0">
                <a:solidFill>
                  <a:srgbClr val="4070A0"/>
                </a:solidFill>
                <a:latin typeface="Courier"/>
              </a:rPr>
              <a:t>"REML"</a:t>
            </a:r>
            <a:r>
              <a:rPr sz="5600" dirty="0">
                <a:latin typeface="Courier"/>
              </a:rPr>
              <a:t>, </a:t>
            </a:r>
            <a:br>
              <a:rPr sz="5600" dirty="0"/>
            </a:br>
            <a:r>
              <a:rPr sz="5600" dirty="0">
                <a:latin typeface="Courier"/>
              </a:rPr>
              <a:t>                            </a:t>
            </a:r>
            <a:r>
              <a:rPr sz="5600" dirty="0">
                <a:solidFill>
                  <a:srgbClr val="7D9029"/>
                </a:solidFill>
                <a:latin typeface="Courier"/>
              </a:rPr>
              <a:t>random=</a:t>
            </a:r>
            <a:r>
              <a:rPr sz="5600" dirty="0">
                <a:solidFill>
                  <a:srgbClr val="06287E"/>
                </a:solidFill>
                <a:latin typeface="Courier"/>
              </a:rPr>
              <a:t>list</a:t>
            </a:r>
            <a:r>
              <a:rPr sz="5600" dirty="0">
                <a:latin typeface="Courier"/>
              </a:rPr>
              <a:t>(</a:t>
            </a:r>
            <a:r>
              <a:rPr sz="5600" dirty="0">
                <a:solidFill>
                  <a:srgbClr val="4070A0"/>
                </a:solidFill>
                <a:latin typeface="Courier"/>
              </a:rPr>
              <a:t>~</a:t>
            </a:r>
            <a:r>
              <a:rPr sz="5600" dirty="0">
                <a:solidFill>
                  <a:srgbClr val="40A070"/>
                </a:solidFill>
                <a:latin typeface="Courier"/>
              </a:rPr>
              <a:t>1</a:t>
            </a:r>
            <a:r>
              <a:rPr sz="5600" dirty="0">
                <a:solidFill>
                  <a:srgbClr val="4070A0"/>
                </a:solidFill>
                <a:latin typeface="Courier"/>
              </a:rPr>
              <a:t>|</a:t>
            </a:r>
            <a:r>
              <a:rPr sz="5600" dirty="0">
                <a:latin typeface="Courier"/>
              </a:rPr>
              <a:t>species_ID, </a:t>
            </a:r>
            <a:br>
              <a:rPr sz="5600" dirty="0"/>
            </a:br>
            <a:r>
              <a:rPr sz="5600" dirty="0">
                <a:latin typeface="Courier"/>
              </a:rPr>
              <a:t>                                        </a:t>
            </a:r>
            <a:r>
              <a:rPr sz="5600" dirty="0">
                <a:solidFill>
                  <a:srgbClr val="4070A0"/>
                </a:solidFill>
                <a:latin typeface="Courier"/>
              </a:rPr>
              <a:t>~</a:t>
            </a:r>
            <a:r>
              <a:rPr sz="5600" dirty="0">
                <a:solidFill>
                  <a:srgbClr val="40A070"/>
                </a:solidFill>
                <a:latin typeface="Courier"/>
              </a:rPr>
              <a:t>1</a:t>
            </a:r>
            <a:r>
              <a:rPr sz="5600" dirty="0">
                <a:solidFill>
                  <a:srgbClr val="4070A0"/>
                </a:solidFill>
                <a:latin typeface="Courier"/>
              </a:rPr>
              <a:t>|</a:t>
            </a:r>
            <a:r>
              <a:rPr sz="5600" dirty="0">
                <a:latin typeface="Courier"/>
              </a:rPr>
              <a:t>study_ID, </a:t>
            </a:r>
            <a:br>
              <a:rPr sz="5600" dirty="0"/>
            </a:br>
            <a:r>
              <a:rPr sz="5600" dirty="0">
                <a:latin typeface="Courier"/>
              </a:rPr>
              <a:t>                                        </a:t>
            </a:r>
            <a:r>
              <a:rPr sz="5600" dirty="0">
                <a:solidFill>
                  <a:srgbClr val="4070A0"/>
                </a:solidFill>
                <a:latin typeface="Courier"/>
              </a:rPr>
              <a:t>~</a:t>
            </a:r>
            <a:r>
              <a:rPr sz="5600" dirty="0">
                <a:solidFill>
                  <a:srgbClr val="40A070"/>
                </a:solidFill>
                <a:latin typeface="Courier"/>
              </a:rPr>
              <a:t>1</a:t>
            </a:r>
            <a:r>
              <a:rPr sz="5600" dirty="0">
                <a:solidFill>
                  <a:srgbClr val="4070A0"/>
                </a:solidFill>
                <a:latin typeface="Courier"/>
              </a:rPr>
              <a:t>|</a:t>
            </a:r>
            <a:r>
              <a:rPr sz="5600" dirty="0">
                <a:latin typeface="Courier"/>
              </a:rPr>
              <a:t>es_ID), </a:t>
            </a:r>
            <a:br>
              <a:rPr sz="5600" dirty="0"/>
            </a:br>
            <a:r>
              <a:rPr sz="5600" dirty="0">
                <a:latin typeface="Courier"/>
              </a:rPr>
              <a:t>                            </a:t>
            </a:r>
            <a:r>
              <a:rPr sz="5600" dirty="0" err="1">
                <a:solidFill>
                  <a:srgbClr val="7D9029"/>
                </a:solidFill>
                <a:latin typeface="Courier"/>
              </a:rPr>
              <a:t>dfs</a:t>
            </a:r>
            <a:r>
              <a:rPr sz="5600" dirty="0">
                <a:solidFill>
                  <a:srgbClr val="7D9029"/>
                </a:solidFill>
                <a:latin typeface="Courier"/>
              </a:rPr>
              <a:t> =</a:t>
            </a:r>
            <a:r>
              <a:rPr sz="5600" dirty="0">
                <a:latin typeface="Courier"/>
              </a:rPr>
              <a:t> </a:t>
            </a:r>
            <a:r>
              <a:rPr sz="5600" dirty="0">
                <a:solidFill>
                  <a:srgbClr val="4070A0"/>
                </a:solidFill>
                <a:latin typeface="Courier"/>
              </a:rPr>
              <a:t>"contain"</a:t>
            </a:r>
            <a:r>
              <a:rPr sz="5600" dirty="0">
                <a:latin typeface="Courier"/>
              </a:rPr>
              <a:t>, </a:t>
            </a:r>
            <a:r>
              <a:rPr sz="5600" dirty="0">
                <a:solidFill>
                  <a:srgbClr val="7D9029"/>
                </a:solidFill>
                <a:latin typeface="Courier"/>
              </a:rPr>
              <a:t>test=</a:t>
            </a:r>
            <a:r>
              <a:rPr sz="5600" dirty="0">
                <a:solidFill>
                  <a:srgbClr val="4070A0"/>
                </a:solidFill>
                <a:latin typeface="Courier"/>
              </a:rPr>
              <a:t>"t"</a:t>
            </a:r>
            <a:r>
              <a:rPr sz="5600" dirty="0">
                <a:latin typeface="Courier"/>
              </a:rPr>
              <a:t>, </a:t>
            </a:r>
            <a:r>
              <a:rPr sz="5600" dirty="0">
                <a:solidFill>
                  <a:srgbClr val="7D9029"/>
                </a:solidFill>
                <a:latin typeface="Courier"/>
              </a:rPr>
              <a:t>data=</a:t>
            </a:r>
            <a:r>
              <a:rPr sz="5600" dirty="0" err="1">
                <a:latin typeface="Courier"/>
              </a:rPr>
              <a:t>asr_dat</a:t>
            </a:r>
            <a:r>
              <a:rPr sz="5600" dirty="0">
                <a:latin typeface="Courier"/>
              </a:rPr>
              <a:t>)</a:t>
            </a:r>
            <a:br>
              <a:rPr sz="5600" dirty="0"/>
            </a:br>
            <a:r>
              <a:rPr sz="4000" dirty="0">
                <a:latin typeface="Courier"/>
              </a:rPr>
              <a:t>## 
## Multivariate Meta-Analysis Model (k = 123; method: REML)
## 
## Variance Components:
## 
##             </a:t>
            </a:r>
            <a:r>
              <a:rPr sz="4000" dirty="0" err="1">
                <a:latin typeface="Courier"/>
              </a:rPr>
              <a:t>estim</a:t>
            </a:r>
            <a:r>
              <a:rPr sz="4000" dirty="0">
                <a:latin typeface="Courier"/>
              </a:rPr>
              <a:t>    sqrt  </a:t>
            </a:r>
            <a:r>
              <a:rPr sz="4000" dirty="0" err="1">
                <a:latin typeface="Courier"/>
              </a:rPr>
              <a:t>nlvls</a:t>
            </a:r>
            <a:r>
              <a:rPr sz="4000" dirty="0">
                <a:latin typeface="Courier"/>
              </a:rPr>
              <a:t>  fixed      factor 
## sigma^2.1  0.0009  0.0305     29     no  </a:t>
            </a:r>
            <a:r>
              <a:rPr sz="4000" dirty="0" err="1">
                <a:latin typeface="Courier"/>
              </a:rPr>
              <a:t>species_ID</a:t>
            </a:r>
            <a:r>
              <a:rPr sz="4000" dirty="0">
                <a:latin typeface="Courier"/>
              </a:rPr>
              <a:t> 
## sigma^2.2  0.0037  0.0605     21     no    </a:t>
            </a:r>
            <a:r>
              <a:rPr sz="4000" dirty="0" err="1">
                <a:latin typeface="Courier"/>
              </a:rPr>
              <a:t>study_ID</a:t>
            </a:r>
            <a:r>
              <a:rPr sz="4000" dirty="0">
                <a:latin typeface="Courier"/>
              </a:rPr>
              <a:t> 
## sigma^2.3  0.0105  0.1024    123     no       </a:t>
            </a:r>
            <a:r>
              <a:rPr sz="4000" dirty="0" err="1">
                <a:latin typeface="Courier"/>
              </a:rPr>
              <a:t>es_ID</a:t>
            </a:r>
            <a:r>
              <a:rPr sz="4000" dirty="0">
                <a:latin typeface="Courier"/>
              </a:rPr>
              <a:t> 
## 
## Test for Residual Heterogeneity:
## QE(</a:t>
            </a:r>
            <a:r>
              <a:rPr sz="4000" dirty="0" err="1">
                <a:latin typeface="Courier"/>
              </a:rPr>
              <a:t>df</a:t>
            </a:r>
            <a:r>
              <a:rPr sz="4000" dirty="0">
                <a:latin typeface="Courier"/>
              </a:rPr>
              <a:t> = 115) = 898.2185, p-</a:t>
            </a:r>
            <a:r>
              <a:rPr sz="4000" dirty="0" err="1">
                <a:latin typeface="Courier"/>
              </a:rPr>
              <a:t>val</a:t>
            </a:r>
            <a:r>
              <a:rPr sz="4000" dirty="0">
                <a:latin typeface="Courier"/>
              </a:rPr>
              <a:t> &lt; .0001
## 
## Test of Moderators (coefficients 2:8):
## F(df1 = 7, df2 = 13) = 4.0631, p-</a:t>
            </a:r>
            <a:r>
              <a:rPr sz="4000" dirty="0" err="1">
                <a:latin typeface="Courier"/>
              </a:rPr>
              <a:t>val</a:t>
            </a:r>
            <a:r>
              <a:rPr sz="4000" dirty="0">
                <a:latin typeface="Courier"/>
              </a:rPr>
              <a:t> = 0.0142
## 
## Model Results:
## 
##                      estimate      se     </a:t>
            </a:r>
            <a:r>
              <a:rPr sz="4000" dirty="0" err="1">
                <a:latin typeface="Courier"/>
              </a:rPr>
              <a:t>tval</a:t>
            </a:r>
            <a:r>
              <a:rPr sz="4000" dirty="0">
                <a:latin typeface="Courier"/>
              </a:rPr>
              <a:t>   </a:t>
            </a:r>
            <a:r>
              <a:rPr sz="4000" dirty="0" err="1">
                <a:latin typeface="Courier"/>
              </a:rPr>
              <a:t>df</a:t>
            </a:r>
            <a:r>
              <a:rPr sz="4000" dirty="0">
                <a:latin typeface="Courier"/>
              </a:rPr>
              <a:t>    </a:t>
            </a:r>
            <a:r>
              <a:rPr sz="4000" dirty="0" err="1">
                <a:latin typeface="Courier"/>
              </a:rPr>
              <a:t>pval</a:t>
            </a:r>
            <a:r>
              <a:rPr sz="4000" dirty="0">
                <a:latin typeface="Courier"/>
              </a:rPr>
              <a:t>    </a:t>
            </a:r>
            <a:r>
              <a:rPr sz="4000" dirty="0" err="1">
                <a:latin typeface="Courier"/>
              </a:rPr>
              <a:t>ci.lb</a:t>
            </a:r>
            <a:r>
              <a:rPr sz="4000" dirty="0">
                <a:latin typeface="Courier"/>
              </a:rPr>
              <a:t>    </a:t>
            </a:r>
            <a:r>
              <a:rPr sz="4000" dirty="0" err="1">
                <a:latin typeface="Courier"/>
              </a:rPr>
              <a:t>ci.ub</a:t>
            </a:r>
            <a:r>
              <a:rPr sz="4000" dirty="0">
                <a:latin typeface="Courier"/>
              </a:rPr>
              <a:t>​ 
## </a:t>
            </a:r>
            <a:r>
              <a:rPr sz="4000" dirty="0" err="1">
                <a:latin typeface="Courier"/>
              </a:rPr>
              <a:t>intrcpt</a:t>
            </a:r>
            <a:r>
              <a:rPr sz="4000" dirty="0">
                <a:latin typeface="Courier"/>
              </a:rPr>
              <a:t>                0.2953  0.0381   7.7505   13  &lt;.0001   0.2130   0.3776 </a:t>
            </a:r>
            <a:r>
              <a:rPr lang="en-AU" sz="4000" dirty="0">
                <a:latin typeface="Courier"/>
              </a:rPr>
              <a:t> *** </a:t>
            </a:r>
            <a:r>
              <a:rPr sz="4000" dirty="0">
                <a:latin typeface="Courier"/>
              </a:rPr>
              <a:t>
## </a:t>
            </a:r>
            <a:r>
              <a:rPr sz="4000" dirty="0" err="1">
                <a:latin typeface="Courier"/>
              </a:rPr>
              <a:t>methodLTmax</a:t>
            </a:r>
            <a:r>
              <a:rPr sz="4000" dirty="0">
                <a:latin typeface="Courier"/>
              </a:rPr>
              <a:t>           -0.0541  0.0569  -0.9507  115  0.3438  -0.1667   0.0586 
## </a:t>
            </a:r>
            <a:r>
              <a:rPr sz="4000" dirty="0" err="1">
                <a:latin typeface="Courier"/>
              </a:rPr>
              <a:t>classAmphibia</a:t>
            </a:r>
            <a:r>
              <a:rPr sz="4000" dirty="0">
                <a:latin typeface="Courier"/>
              </a:rPr>
              <a:t>         -0.0312  0.1029  -0.3035   13  0.7663  -0.2534   0.1910 
## </a:t>
            </a:r>
            <a:r>
              <a:rPr sz="4000" dirty="0" err="1">
                <a:latin typeface="Courier"/>
              </a:rPr>
              <a:t>classArachnida</a:t>
            </a:r>
            <a:r>
              <a:rPr sz="4000" dirty="0">
                <a:latin typeface="Courier"/>
              </a:rPr>
              <a:t>        -0.3432  0.1347  -2.5477   13  0.0243  -0.6341  -0.0522 </a:t>
            </a:r>
            <a:r>
              <a:rPr lang="en-AU" sz="4000" dirty="0">
                <a:latin typeface="Courier"/>
              </a:rPr>
              <a:t>  * </a:t>
            </a:r>
            <a:r>
              <a:rPr sz="4000" dirty="0">
                <a:latin typeface="Courier"/>
              </a:rPr>
              <a:t>
## </a:t>
            </a:r>
            <a:r>
              <a:rPr sz="4000" dirty="0" err="1">
                <a:latin typeface="Courier"/>
              </a:rPr>
              <a:t>classChondrichthyes</a:t>
            </a:r>
            <a:r>
              <a:rPr sz="4000" dirty="0">
                <a:latin typeface="Courier"/>
              </a:rPr>
              <a:t>    0.0453  0.1113   0.4072   13  0.6905  -0.1951   0.2857 
## </a:t>
            </a:r>
            <a:r>
              <a:rPr sz="4000" dirty="0" err="1">
                <a:latin typeface="Courier"/>
              </a:rPr>
              <a:t>classInsecta</a:t>
            </a:r>
            <a:r>
              <a:rPr sz="4000" dirty="0">
                <a:latin typeface="Courier"/>
              </a:rPr>
              <a:t>          -0.2331  0.0517  -4.5114   13  0.0006  -0.3447  -0.1215 </a:t>
            </a:r>
            <a:r>
              <a:rPr lang="en-AU" sz="4000" dirty="0">
                <a:latin typeface="Courier"/>
              </a:rPr>
              <a:t> *** </a:t>
            </a:r>
            <a:r>
              <a:rPr sz="4000" dirty="0">
                <a:latin typeface="Courier"/>
              </a:rPr>
              <a:t>
## </a:t>
            </a:r>
            <a:r>
              <a:rPr sz="4000" dirty="0" err="1">
                <a:latin typeface="Courier"/>
              </a:rPr>
              <a:t>classMalacostraca</a:t>
            </a:r>
            <a:r>
              <a:rPr sz="4000" dirty="0">
                <a:latin typeface="Courier"/>
              </a:rPr>
              <a:t>     -0.1331  0.0598  -2.2271   13  0.0442  -0.2623  -0.0040 </a:t>
            </a:r>
            <a:r>
              <a:rPr lang="en-AU" sz="4000" dirty="0">
                <a:latin typeface="Courier"/>
              </a:rPr>
              <a:t>  * </a:t>
            </a:r>
            <a:r>
              <a:rPr sz="4000" dirty="0">
                <a:latin typeface="Courier"/>
              </a:rPr>
              <a:t>
## </a:t>
            </a:r>
            <a:r>
              <a:rPr sz="4000" dirty="0" err="1">
                <a:latin typeface="Courier"/>
              </a:rPr>
              <a:t>classReptilia</a:t>
            </a:r>
            <a:r>
              <a:rPr sz="4000" dirty="0">
                <a:latin typeface="Courier"/>
              </a:rPr>
              <a:t>         -0.2291  0.1071  -2.1393   13  0.0520  -0.4605   0.0023 </a:t>
            </a:r>
            <a:r>
              <a:rPr lang="en-AU" sz="4000" dirty="0">
                <a:latin typeface="Courier"/>
              </a:rPr>
              <a:t>  . </a:t>
            </a:r>
            <a:r>
              <a:rPr sz="4000" dirty="0">
                <a:latin typeface="Courier"/>
              </a:rPr>
              <a:t>
## ---
## </a:t>
            </a:r>
            <a:r>
              <a:rPr sz="4000" dirty="0" err="1">
                <a:latin typeface="Courier"/>
              </a:rPr>
              <a:t>Signif</a:t>
            </a:r>
            <a:r>
              <a:rPr sz="4000" dirty="0">
                <a:latin typeface="Courier"/>
              </a:rPr>
              <a:t>. codes:  0 '***' 0.001 '**' 0.01 '*' 0.05 '.' 0.1 ' ' 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85BC22-B25A-F71C-A4BB-07B8849A5E9D}"/>
              </a:ext>
            </a:extLst>
          </p:cNvPr>
          <p:cNvSpPr txBox="1"/>
          <p:nvPr/>
        </p:nvSpPr>
        <p:spPr>
          <a:xfrm>
            <a:off x="1183136" y="5310821"/>
            <a:ext cx="6331760" cy="199697"/>
          </a:xfrm>
          <a:prstGeom prst="rect">
            <a:avLst/>
          </a:prstGeom>
          <a:solidFill>
            <a:schemeClr val="accent2">
              <a:lumMod val="40000"/>
              <a:lumOff val="60000"/>
              <a:alpha val="35101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349ABD-FCAA-58CF-5DE4-4582A64F7D87}"/>
              </a:ext>
            </a:extLst>
          </p:cNvPr>
          <p:cNvSpPr txBox="1"/>
          <p:nvPr/>
        </p:nvSpPr>
        <p:spPr>
          <a:xfrm>
            <a:off x="5586971" y="2929872"/>
            <a:ext cx="3557029" cy="2031325"/>
          </a:xfrm>
          <a:prstGeom prst="rect">
            <a:avLst/>
          </a:prstGeom>
          <a:solidFill>
            <a:schemeClr val="accent2">
              <a:lumMod val="40000"/>
              <a:lumOff val="60000"/>
              <a:alpha val="48836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Studies quantifying female thermal tolerance using </a:t>
            </a:r>
            <a:r>
              <a:rPr lang="en-US" dirty="0" err="1"/>
              <a:t>LT</a:t>
            </a:r>
            <a:r>
              <a:rPr lang="en-US" baseline="-25000" dirty="0" err="1"/>
              <a:t>max</a:t>
            </a:r>
            <a:r>
              <a:rPr lang="en-US" dirty="0"/>
              <a:t> decreases ARR, on average, by 0.054℃ compared to those measuring thermal tolerance with </a:t>
            </a:r>
            <a:r>
              <a:rPr lang="en-US" dirty="0" err="1"/>
              <a:t>CT</a:t>
            </a:r>
            <a:r>
              <a:rPr lang="en-US" baseline="-25000" dirty="0" err="1"/>
              <a:t>max</a:t>
            </a:r>
            <a:r>
              <a:rPr lang="en-US" dirty="0"/>
              <a:t>, but this is not significantly different from 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91FC68-EAF8-4BB4-7950-B4C11482E576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           3. Meta-regression and Publication bias</a:t>
            </a:r>
          </a:p>
        </p:txBody>
      </p:sp>
    </p:spTree>
    <p:extLst>
      <p:ext uri="{BB962C8B-B14F-4D97-AF65-F5344CB8AC3E}">
        <p14:creationId xmlns:p14="http://schemas.microsoft.com/office/powerpoint/2010/main" val="89209438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690" y="262758"/>
            <a:ext cx="8229600" cy="1143000"/>
          </a:xfrm>
        </p:spPr>
        <p:txBody>
          <a:bodyPr/>
          <a:lstStyle/>
          <a:p>
            <a:r>
              <a:rPr lang="en-AU" dirty="0"/>
              <a:t>Multilevel Meta-regression Model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1587" y="1250100"/>
            <a:ext cx="8686800" cy="4525963"/>
          </a:xfrm>
        </p:spPr>
        <p:txBody>
          <a:bodyPr>
            <a:normAutofit fontScale="25000" lnSpcReduction="20000"/>
          </a:bodyPr>
          <a:lstStyle/>
          <a:p>
            <a:pPr indent="0">
              <a:buNone/>
            </a:pPr>
            <a:r>
              <a:rPr sz="5600" dirty="0" err="1">
                <a:latin typeface="Courier"/>
              </a:rPr>
              <a:t>meta_reg</a:t>
            </a:r>
            <a:r>
              <a:rPr sz="5600" dirty="0">
                <a:latin typeface="Courier"/>
              </a:rPr>
              <a:t> </a:t>
            </a:r>
            <a:r>
              <a:rPr sz="5600" dirty="0">
                <a:solidFill>
                  <a:srgbClr val="007020"/>
                </a:solidFill>
                <a:latin typeface="Courier"/>
              </a:rPr>
              <a:t>&lt;-</a:t>
            </a:r>
            <a:r>
              <a:rPr sz="5600" dirty="0">
                <a:latin typeface="Courier"/>
              </a:rPr>
              <a:t> </a:t>
            </a:r>
            <a:r>
              <a:rPr sz="5600" dirty="0" err="1">
                <a:latin typeface="Courier"/>
              </a:rPr>
              <a:t>metafor</a:t>
            </a:r>
            <a:r>
              <a:rPr sz="5600" dirty="0">
                <a:solidFill>
                  <a:srgbClr val="4070A0"/>
                </a:solidFill>
                <a:latin typeface="Courier"/>
              </a:rPr>
              <a:t>::</a:t>
            </a:r>
            <a:r>
              <a:rPr sz="5600" dirty="0" err="1">
                <a:solidFill>
                  <a:srgbClr val="06287E"/>
                </a:solidFill>
                <a:latin typeface="Courier"/>
              </a:rPr>
              <a:t>rma.mv</a:t>
            </a:r>
            <a:r>
              <a:rPr sz="5600" dirty="0">
                <a:latin typeface="Courier"/>
              </a:rPr>
              <a:t>(</a:t>
            </a:r>
            <a:r>
              <a:rPr sz="5600" dirty="0" err="1">
                <a:solidFill>
                  <a:srgbClr val="7D9029"/>
                </a:solidFill>
                <a:latin typeface="Courier"/>
              </a:rPr>
              <a:t>yi</a:t>
            </a:r>
            <a:r>
              <a:rPr sz="5600" dirty="0">
                <a:solidFill>
                  <a:srgbClr val="7D9029"/>
                </a:solidFill>
                <a:latin typeface="Courier"/>
              </a:rPr>
              <a:t>=</a:t>
            </a:r>
            <a:r>
              <a:rPr sz="5600" dirty="0">
                <a:latin typeface="Courier"/>
              </a:rPr>
              <a:t> ARR </a:t>
            </a:r>
            <a:r>
              <a:rPr sz="5600" dirty="0">
                <a:solidFill>
                  <a:srgbClr val="4070A0"/>
                </a:solidFill>
                <a:latin typeface="Courier"/>
              </a:rPr>
              <a:t>~</a:t>
            </a:r>
            <a:r>
              <a:rPr sz="5600" dirty="0">
                <a:latin typeface="Courier"/>
              </a:rPr>
              <a:t> </a:t>
            </a:r>
            <a:r>
              <a:rPr sz="5600" b="1" dirty="0">
                <a:solidFill>
                  <a:srgbClr val="40A070"/>
                </a:solidFill>
                <a:latin typeface="Courier"/>
              </a:rPr>
              <a:t>1</a:t>
            </a:r>
            <a:r>
              <a:rPr sz="5600" b="1" dirty="0">
                <a:latin typeface="Courier"/>
              </a:rPr>
              <a:t> </a:t>
            </a:r>
            <a:r>
              <a:rPr sz="5600" b="1" dirty="0">
                <a:solidFill>
                  <a:srgbClr val="4070A0"/>
                </a:solidFill>
                <a:latin typeface="Courier"/>
              </a:rPr>
              <a:t>+</a:t>
            </a:r>
            <a:r>
              <a:rPr sz="5600" b="1" dirty="0">
                <a:latin typeface="Courier"/>
              </a:rPr>
              <a:t> method </a:t>
            </a:r>
            <a:r>
              <a:rPr sz="5600" b="1" dirty="0">
                <a:solidFill>
                  <a:srgbClr val="4070A0"/>
                </a:solidFill>
                <a:latin typeface="Courier"/>
              </a:rPr>
              <a:t>+</a:t>
            </a:r>
            <a:r>
              <a:rPr sz="5600" b="1" dirty="0">
                <a:latin typeface="Courier"/>
              </a:rPr>
              <a:t> class</a:t>
            </a:r>
            <a:r>
              <a:rPr sz="5600" dirty="0">
                <a:latin typeface="Courier"/>
              </a:rPr>
              <a:t>, </a:t>
            </a:r>
            <a:r>
              <a:rPr sz="5600" dirty="0">
                <a:solidFill>
                  <a:srgbClr val="7D9029"/>
                </a:solidFill>
                <a:latin typeface="Courier"/>
              </a:rPr>
              <a:t>V =</a:t>
            </a:r>
            <a:r>
              <a:rPr sz="5600" dirty="0">
                <a:latin typeface="Courier"/>
              </a:rPr>
              <a:t> V_ARR, </a:t>
            </a:r>
            <a:r>
              <a:rPr sz="5600" dirty="0">
                <a:solidFill>
                  <a:srgbClr val="7D9029"/>
                </a:solidFill>
                <a:latin typeface="Courier"/>
              </a:rPr>
              <a:t>method=</a:t>
            </a:r>
            <a:r>
              <a:rPr sz="5600" dirty="0">
                <a:solidFill>
                  <a:srgbClr val="4070A0"/>
                </a:solidFill>
                <a:latin typeface="Courier"/>
              </a:rPr>
              <a:t>"REML"</a:t>
            </a:r>
            <a:r>
              <a:rPr sz="5600" dirty="0">
                <a:latin typeface="Courier"/>
              </a:rPr>
              <a:t>, </a:t>
            </a:r>
            <a:br>
              <a:rPr sz="5600" dirty="0"/>
            </a:br>
            <a:r>
              <a:rPr sz="5600" dirty="0">
                <a:latin typeface="Courier"/>
              </a:rPr>
              <a:t>                            </a:t>
            </a:r>
            <a:r>
              <a:rPr sz="5600" dirty="0">
                <a:solidFill>
                  <a:srgbClr val="7D9029"/>
                </a:solidFill>
                <a:latin typeface="Courier"/>
              </a:rPr>
              <a:t>random=</a:t>
            </a:r>
            <a:r>
              <a:rPr sz="5600" dirty="0">
                <a:solidFill>
                  <a:srgbClr val="06287E"/>
                </a:solidFill>
                <a:latin typeface="Courier"/>
              </a:rPr>
              <a:t>list</a:t>
            </a:r>
            <a:r>
              <a:rPr sz="5600" dirty="0">
                <a:latin typeface="Courier"/>
              </a:rPr>
              <a:t>(</a:t>
            </a:r>
            <a:r>
              <a:rPr sz="5600" dirty="0">
                <a:solidFill>
                  <a:srgbClr val="4070A0"/>
                </a:solidFill>
                <a:latin typeface="Courier"/>
              </a:rPr>
              <a:t>~</a:t>
            </a:r>
            <a:r>
              <a:rPr sz="5600" dirty="0">
                <a:solidFill>
                  <a:srgbClr val="40A070"/>
                </a:solidFill>
                <a:latin typeface="Courier"/>
              </a:rPr>
              <a:t>1</a:t>
            </a:r>
            <a:r>
              <a:rPr sz="5600" dirty="0">
                <a:solidFill>
                  <a:srgbClr val="4070A0"/>
                </a:solidFill>
                <a:latin typeface="Courier"/>
              </a:rPr>
              <a:t>|</a:t>
            </a:r>
            <a:r>
              <a:rPr sz="5600" dirty="0">
                <a:latin typeface="Courier"/>
              </a:rPr>
              <a:t>species_ID, </a:t>
            </a:r>
            <a:br>
              <a:rPr sz="5600" dirty="0"/>
            </a:br>
            <a:r>
              <a:rPr sz="5600" dirty="0">
                <a:latin typeface="Courier"/>
              </a:rPr>
              <a:t>                                        </a:t>
            </a:r>
            <a:r>
              <a:rPr sz="5600" dirty="0">
                <a:solidFill>
                  <a:srgbClr val="4070A0"/>
                </a:solidFill>
                <a:latin typeface="Courier"/>
              </a:rPr>
              <a:t>~</a:t>
            </a:r>
            <a:r>
              <a:rPr sz="5600" dirty="0">
                <a:solidFill>
                  <a:srgbClr val="40A070"/>
                </a:solidFill>
                <a:latin typeface="Courier"/>
              </a:rPr>
              <a:t>1</a:t>
            </a:r>
            <a:r>
              <a:rPr sz="5600" dirty="0">
                <a:solidFill>
                  <a:srgbClr val="4070A0"/>
                </a:solidFill>
                <a:latin typeface="Courier"/>
              </a:rPr>
              <a:t>|</a:t>
            </a:r>
            <a:r>
              <a:rPr sz="5600" dirty="0">
                <a:latin typeface="Courier"/>
              </a:rPr>
              <a:t>study_ID, </a:t>
            </a:r>
            <a:br>
              <a:rPr sz="5600" dirty="0"/>
            </a:br>
            <a:r>
              <a:rPr sz="5600" dirty="0">
                <a:latin typeface="Courier"/>
              </a:rPr>
              <a:t>                                        </a:t>
            </a:r>
            <a:r>
              <a:rPr sz="5600" dirty="0">
                <a:solidFill>
                  <a:srgbClr val="4070A0"/>
                </a:solidFill>
                <a:latin typeface="Courier"/>
              </a:rPr>
              <a:t>~</a:t>
            </a:r>
            <a:r>
              <a:rPr sz="5600" dirty="0">
                <a:solidFill>
                  <a:srgbClr val="40A070"/>
                </a:solidFill>
                <a:latin typeface="Courier"/>
              </a:rPr>
              <a:t>1</a:t>
            </a:r>
            <a:r>
              <a:rPr sz="5600" dirty="0">
                <a:solidFill>
                  <a:srgbClr val="4070A0"/>
                </a:solidFill>
                <a:latin typeface="Courier"/>
              </a:rPr>
              <a:t>|</a:t>
            </a:r>
            <a:r>
              <a:rPr sz="5600" dirty="0">
                <a:latin typeface="Courier"/>
              </a:rPr>
              <a:t>es_ID), </a:t>
            </a:r>
            <a:br>
              <a:rPr sz="5600" dirty="0"/>
            </a:br>
            <a:r>
              <a:rPr sz="5600" dirty="0">
                <a:latin typeface="Courier"/>
              </a:rPr>
              <a:t>                            </a:t>
            </a:r>
            <a:r>
              <a:rPr sz="5600" dirty="0" err="1">
                <a:solidFill>
                  <a:srgbClr val="7D9029"/>
                </a:solidFill>
                <a:latin typeface="Courier"/>
              </a:rPr>
              <a:t>dfs</a:t>
            </a:r>
            <a:r>
              <a:rPr sz="5600" dirty="0">
                <a:solidFill>
                  <a:srgbClr val="7D9029"/>
                </a:solidFill>
                <a:latin typeface="Courier"/>
              </a:rPr>
              <a:t> =</a:t>
            </a:r>
            <a:r>
              <a:rPr sz="5600" dirty="0">
                <a:latin typeface="Courier"/>
              </a:rPr>
              <a:t> </a:t>
            </a:r>
            <a:r>
              <a:rPr sz="5600" dirty="0">
                <a:solidFill>
                  <a:srgbClr val="4070A0"/>
                </a:solidFill>
                <a:latin typeface="Courier"/>
              </a:rPr>
              <a:t>"contain"</a:t>
            </a:r>
            <a:r>
              <a:rPr sz="5600" dirty="0">
                <a:latin typeface="Courier"/>
              </a:rPr>
              <a:t>, </a:t>
            </a:r>
            <a:r>
              <a:rPr sz="5600" dirty="0">
                <a:solidFill>
                  <a:srgbClr val="7D9029"/>
                </a:solidFill>
                <a:latin typeface="Courier"/>
              </a:rPr>
              <a:t>test=</a:t>
            </a:r>
            <a:r>
              <a:rPr sz="5600" dirty="0">
                <a:solidFill>
                  <a:srgbClr val="4070A0"/>
                </a:solidFill>
                <a:latin typeface="Courier"/>
              </a:rPr>
              <a:t>"t"</a:t>
            </a:r>
            <a:r>
              <a:rPr sz="5600" dirty="0">
                <a:latin typeface="Courier"/>
              </a:rPr>
              <a:t>, </a:t>
            </a:r>
            <a:r>
              <a:rPr sz="5600" dirty="0">
                <a:solidFill>
                  <a:srgbClr val="7D9029"/>
                </a:solidFill>
                <a:latin typeface="Courier"/>
              </a:rPr>
              <a:t>data=</a:t>
            </a:r>
            <a:r>
              <a:rPr sz="5600" dirty="0" err="1">
                <a:latin typeface="Courier"/>
              </a:rPr>
              <a:t>asr_dat</a:t>
            </a:r>
            <a:r>
              <a:rPr sz="5600" dirty="0">
                <a:latin typeface="Courier"/>
              </a:rPr>
              <a:t>)</a:t>
            </a:r>
            <a:br>
              <a:rPr sz="5600" dirty="0"/>
            </a:br>
            <a:r>
              <a:rPr sz="4000" dirty="0">
                <a:latin typeface="Courier"/>
              </a:rPr>
              <a:t>## 
## Multivariate Meta-Analysis Model (k = 123; method: REML)
## 
## Variance Components:
## 
##             </a:t>
            </a:r>
            <a:r>
              <a:rPr sz="4000" dirty="0" err="1">
                <a:latin typeface="Courier"/>
              </a:rPr>
              <a:t>estim</a:t>
            </a:r>
            <a:r>
              <a:rPr sz="4000" dirty="0">
                <a:latin typeface="Courier"/>
              </a:rPr>
              <a:t>    sqrt  </a:t>
            </a:r>
            <a:r>
              <a:rPr sz="4000" dirty="0" err="1">
                <a:latin typeface="Courier"/>
              </a:rPr>
              <a:t>nlvls</a:t>
            </a:r>
            <a:r>
              <a:rPr sz="4000" dirty="0">
                <a:latin typeface="Courier"/>
              </a:rPr>
              <a:t>  fixed      factor 
## sigma^2.1  0.0009  0.0305     29     no  </a:t>
            </a:r>
            <a:r>
              <a:rPr sz="4000" dirty="0" err="1">
                <a:latin typeface="Courier"/>
              </a:rPr>
              <a:t>species_ID</a:t>
            </a:r>
            <a:r>
              <a:rPr sz="4000" dirty="0">
                <a:latin typeface="Courier"/>
              </a:rPr>
              <a:t> 
## sigma^2.2  0.0037  0.0605     21     no    </a:t>
            </a:r>
            <a:r>
              <a:rPr sz="4000" dirty="0" err="1">
                <a:latin typeface="Courier"/>
              </a:rPr>
              <a:t>study_ID</a:t>
            </a:r>
            <a:r>
              <a:rPr sz="4000" dirty="0">
                <a:latin typeface="Courier"/>
              </a:rPr>
              <a:t> 
## sigma^2.3  0.0105  0.1024    123     no       </a:t>
            </a:r>
            <a:r>
              <a:rPr sz="4000" dirty="0" err="1">
                <a:latin typeface="Courier"/>
              </a:rPr>
              <a:t>es_ID</a:t>
            </a:r>
            <a:r>
              <a:rPr sz="4000" dirty="0">
                <a:latin typeface="Courier"/>
              </a:rPr>
              <a:t> 
## 
## Test for Residual Heterogeneity:
## QE(</a:t>
            </a:r>
            <a:r>
              <a:rPr sz="4000" dirty="0" err="1">
                <a:latin typeface="Courier"/>
              </a:rPr>
              <a:t>df</a:t>
            </a:r>
            <a:r>
              <a:rPr sz="4000" dirty="0">
                <a:latin typeface="Courier"/>
              </a:rPr>
              <a:t> = 115) = 898.2185, p-</a:t>
            </a:r>
            <a:r>
              <a:rPr sz="4000" dirty="0" err="1">
                <a:latin typeface="Courier"/>
              </a:rPr>
              <a:t>val</a:t>
            </a:r>
            <a:r>
              <a:rPr sz="4000" dirty="0">
                <a:latin typeface="Courier"/>
              </a:rPr>
              <a:t> &lt; .0001
## 
## Test of Moderators (coefficients 2:8):
## F(df1 = 7, df2 = 13) = 4.0631, p-</a:t>
            </a:r>
            <a:r>
              <a:rPr sz="4000" dirty="0" err="1">
                <a:latin typeface="Courier"/>
              </a:rPr>
              <a:t>val</a:t>
            </a:r>
            <a:r>
              <a:rPr sz="4000" dirty="0">
                <a:latin typeface="Courier"/>
              </a:rPr>
              <a:t> = 0.0142
## 
## Model Results:
## 
##                      estimate      se     </a:t>
            </a:r>
            <a:r>
              <a:rPr sz="4000" dirty="0" err="1">
                <a:latin typeface="Courier"/>
              </a:rPr>
              <a:t>tval</a:t>
            </a:r>
            <a:r>
              <a:rPr sz="4000" dirty="0">
                <a:latin typeface="Courier"/>
              </a:rPr>
              <a:t>   </a:t>
            </a:r>
            <a:r>
              <a:rPr sz="4000" dirty="0" err="1">
                <a:latin typeface="Courier"/>
              </a:rPr>
              <a:t>df</a:t>
            </a:r>
            <a:r>
              <a:rPr sz="4000" dirty="0">
                <a:latin typeface="Courier"/>
              </a:rPr>
              <a:t>    </a:t>
            </a:r>
            <a:r>
              <a:rPr sz="4000" dirty="0" err="1">
                <a:latin typeface="Courier"/>
              </a:rPr>
              <a:t>pval</a:t>
            </a:r>
            <a:r>
              <a:rPr sz="4000" dirty="0">
                <a:latin typeface="Courier"/>
              </a:rPr>
              <a:t>    </a:t>
            </a:r>
            <a:r>
              <a:rPr sz="4000" dirty="0" err="1">
                <a:latin typeface="Courier"/>
              </a:rPr>
              <a:t>ci.lb</a:t>
            </a:r>
            <a:r>
              <a:rPr sz="4000" dirty="0">
                <a:latin typeface="Courier"/>
              </a:rPr>
              <a:t>    </a:t>
            </a:r>
            <a:r>
              <a:rPr sz="4000" dirty="0" err="1">
                <a:latin typeface="Courier"/>
              </a:rPr>
              <a:t>ci.ub</a:t>
            </a:r>
            <a:r>
              <a:rPr sz="4000" dirty="0">
                <a:latin typeface="Courier"/>
              </a:rPr>
              <a:t>​ 
## </a:t>
            </a:r>
            <a:r>
              <a:rPr sz="4000" dirty="0" err="1">
                <a:latin typeface="Courier"/>
              </a:rPr>
              <a:t>intrcpt</a:t>
            </a:r>
            <a:r>
              <a:rPr sz="4000" dirty="0">
                <a:latin typeface="Courier"/>
              </a:rPr>
              <a:t>                0.2953  0.0381   7.7505   13  &lt;.0001   0.2130   0.3776 </a:t>
            </a:r>
            <a:r>
              <a:rPr lang="en-AU" sz="4000" dirty="0">
                <a:latin typeface="Courier"/>
              </a:rPr>
              <a:t> *** </a:t>
            </a:r>
            <a:r>
              <a:rPr sz="4000" dirty="0">
                <a:latin typeface="Courier"/>
              </a:rPr>
              <a:t>
## </a:t>
            </a:r>
            <a:r>
              <a:rPr sz="4000" dirty="0" err="1">
                <a:latin typeface="Courier"/>
              </a:rPr>
              <a:t>methodLTmax</a:t>
            </a:r>
            <a:r>
              <a:rPr sz="4000" dirty="0">
                <a:latin typeface="Courier"/>
              </a:rPr>
              <a:t>           -0.0541  0.0569  -0.9507  115  0.3438  -0.1667   0.0586 
## </a:t>
            </a:r>
            <a:r>
              <a:rPr sz="4000" dirty="0" err="1">
                <a:latin typeface="Courier"/>
              </a:rPr>
              <a:t>classAmphibia</a:t>
            </a:r>
            <a:r>
              <a:rPr sz="4000" dirty="0">
                <a:latin typeface="Courier"/>
              </a:rPr>
              <a:t>         -0.0312  0.1029  -0.3035   13  0.7663  -0.2534   0.1910 
## </a:t>
            </a:r>
            <a:r>
              <a:rPr sz="4000" dirty="0" err="1">
                <a:latin typeface="Courier"/>
              </a:rPr>
              <a:t>classArachnida</a:t>
            </a:r>
            <a:r>
              <a:rPr sz="4000" dirty="0">
                <a:latin typeface="Courier"/>
              </a:rPr>
              <a:t>        -0.3432  0.1347  -2.5477   13  0.0243  -0.6341  -0.0522 </a:t>
            </a:r>
            <a:r>
              <a:rPr lang="en-AU" sz="4000" dirty="0">
                <a:latin typeface="Courier"/>
              </a:rPr>
              <a:t>  * </a:t>
            </a:r>
            <a:r>
              <a:rPr sz="4000" dirty="0">
                <a:latin typeface="Courier"/>
              </a:rPr>
              <a:t>
## </a:t>
            </a:r>
            <a:r>
              <a:rPr sz="4000" dirty="0" err="1">
                <a:latin typeface="Courier"/>
              </a:rPr>
              <a:t>classChondrichthyes</a:t>
            </a:r>
            <a:r>
              <a:rPr sz="4000" dirty="0">
                <a:latin typeface="Courier"/>
              </a:rPr>
              <a:t>    0.0453  0.1113   0.4072   13  0.6905  -0.1951   0.2857 
## </a:t>
            </a:r>
            <a:r>
              <a:rPr sz="4000" dirty="0" err="1">
                <a:latin typeface="Courier"/>
              </a:rPr>
              <a:t>classInsecta</a:t>
            </a:r>
            <a:r>
              <a:rPr sz="4000" dirty="0">
                <a:latin typeface="Courier"/>
              </a:rPr>
              <a:t>          -0.2331  0.0517  -4.5114   13  0.0006  -0.3447  -0.1215 </a:t>
            </a:r>
            <a:r>
              <a:rPr lang="en-AU" sz="4000" dirty="0">
                <a:latin typeface="Courier"/>
              </a:rPr>
              <a:t> *** </a:t>
            </a:r>
            <a:r>
              <a:rPr sz="4000" dirty="0">
                <a:latin typeface="Courier"/>
              </a:rPr>
              <a:t>
## </a:t>
            </a:r>
            <a:r>
              <a:rPr sz="4000" dirty="0" err="1">
                <a:latin typeface="Courier"/>
              </a:rPr>
              <a:t>classMalacostraca</a:t>
            </a:r>
            <a:r>
              <a:rPr sz="4000" dirty="0">
                <a:latin typeface="Courier"/>
              </a:rPr>
              <a:t>     -0.1331  0.0598  -2.2271   13  0.0442  -0.2623  -0.0040 </a:t>
            </a:r>
            <a:r>
              <a:rPr lang="en-AU" sz="4000" dirty="0">
                <a:latin typeface="Courier"/>
              </a:rPr>
              <a:t>  * </a:t>
            </a:r>
            <a:r>
              <a:rPr sz="4000" dirty="0">
                <a:latin typeface="Courier"/>
              </a:rPr>
              <a:t>
## </a:t>
            </a:r>
            <a:r>
              <a:rPr sz="4000" dirty="0" err="1">
                <a:latin typeface="Courier"/>
              </a:rPr>
              <a:t>classReptilia</a:t>
            </a:r>
            <a:r>
              <a:rPr sz="4000" dirty="0">
                <a:latin typeface="Courier"/>
              </a:rPr>
              <a:t>         -0.2291  0.1071  -2.1393   13  0.0520  -0.4605   0.0023 </a:t>
            </a:r>
            <a:r>
              <a:rPr lang="en-AU" sz="4000" dirty="0">
                <a:latin typeface="Courier"/>
              </a:rPr>
              <a:t>  . </a:t>
            </a:r>
            <a:r>
              <a:rPr sz="4000" dirty="0">
                <a:latin typeface="Courier"/>
              </a:rPr>
              <a:t>
## ---
## </a:t>
            </a:r>
            <a:r>
              <a:rPr sz="4000" dirty="0" err="1">
                <a:latin typeface="Courier"/>
              </a:rPr>
              <a:t>Signif</a:t>
            </a:r>
            <a:r>
              <a:rPr sz="4000" dirty="0">
                <a:latin typeface="Courier"/>
              </a:rPr>
              <a:t>. codes:  0 '***' 0.001 '**' 0.01 '*' 0.05 '.' 0.1 ' ' 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85BC22-B25A-F71C-A4BB-07B8849A5E9D}"/>
              </a:ext>
            </a:extLst>
          </p:cNvPr>
          <p:cNvSpPr txBox="1"/>
          <p:nvPr/>
        </p:nvSpPr>
        <p:spPr>
          <a:xfrm>
            <a:off x="1078034" y="5632172"/>
            <a:ext cx="6331760" cy="199697"/>
          </a:xfrm>
          <a:prstGeom prst="rect">
            <a:avLst/>
          </a:prstGeom>
          <a:solidFill>
            <a:schemeClr val="accent3">
              <a:lumMod val="60000"/>
              <a:lumOff val="40000"/>
              <a:alpha val="35101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349ABD-FCAA-58CF-5DE4-4582A64F7D87}"/>
              </a:ext>
            </a:extLst>
          </p:cNvPr>
          <p:cNvSpPr txBox="1"/>
          <p:nvPr/>
        </p:nvSpPr>
        <p:spPr>
          <a:xfrm>
            <a:off x="5286704" y="2950892"/>
            <a:ext cx="3741683" cy="2031325"/>
          </a:xfrm>
          <a:prstGeom prst="rect">
            <a:avLst/>
          </a:prstGeom>
          <a:solidFill>
            <a:schemeClr val="accent3">
              <a:lumMod val="60000"/>
              <a:lumOff val="40000"/>
              <a:alpha val="48836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Compared to </a:t>
            </a:r>
            <a:r>
              <a:rPr lang="en-US" dirty="0" err="1"/>
              <a:t>CT</a:t>
            </a:r>
            <a:r>
              <a:rPr lang="en-US" baseline="-25000" dirty="0" err="1"/>
              <a:t>max</a:t>
            </a:r>
            <a:r>
              <a:rPr lang="en-US" dirty="0"/>
              <a:t> studies on  </a:t>
            </a:r>
            <a:r>
              <a:rPr lang="en-US" i="1" dirty="0"/>
              <a:t>Actinopterygii</a:t>
            </a:r>
            <a:r>
              <a:rPr lang="en-US" dirty="0"/>
              <a:t> we see that there are significantly smaller mean female ARR in </a:t>
            </a:r>
            <a:r>
              <a:rPr lang="en-US" i="1" dirty="0"/>
              <a:t>Arachnida, Malacostraca and </a:t>
            </a:r>
            <a:r>
              <a:rPr lang="en-US" i="1" dirty="0" err="1"/>
              <a:t>Insecta</a:t>
            </a:r>
            <a:r>
              <a:rPr lang="en-US" dirty="0"/>
              <a:t>. Reptiles also have a smaller ARR compared to </a:t>
            </a:r>
            <a:r>
              <a:rPr lang="en-US" i="1" dirty="0"/>
              <a:t>Actinopterygii</a:t>
            </a:r>
            <a:r>
              <a:rPr lang="en-US" dirty="0"/>
              <a:t> by this is not significant at alpha = 0.05.</a:t>
            </a:r>
            <a:endParaRPr lang="en-US" i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8DF234-B5BF-FD30-46D4-E657B149AD32}"/>
              </a:ext>
            </a:extLst>
          </p:cNvPr>
          <p:cNvSpPr txBox="1"/>
          <p:nvPr/>
        </p:nvSpPr>
        <p:spPr>
          <a:xfrm>
            <a:off x="1078034" y="5963868"/>
            <a:ext cx="6315990" cy="473285"/>
          </a:xfrm>
          <a:prstGeom prst="rect">
            <a:avLst/>
          </a:prstGeom>
          <a:solidFill>
            <a:schemeClr val="accent3">
              <a:lumMod val="60000"/>
              <a:lumOff val="40000"/>
              <a:alpha val="35101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CEA4A2-AF07-6852-2AEF-92C69C63F0AB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           3. Meta-regression and Publication bias</a:t>
            </a:r>
          </a:p>
        </p:txBody>
      </p:sp>
    </p:spTree>
    <p:extLst>
      <p:ext uri="{BB962C8B-B14F-4D97-AF65-F5344CB8AC3E}">
        <p14:creationId xmlns:p14="http://schemas.microsoft.com/office/powerpoint/2010/main" val="416467829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3569" y="2280746"/>
            <a:ext cx="3818321" cy="1240220"/>
          </a:xfrm>
        </p:spPr>
        <p:txBody>
          <a:bodyPr/>
          <a:lstStyle/>
          <a:p>
            <a:r>
              <a:rPr dirty="0" err="1">
                <a:latin typeface="Courier"/>
              </a:rPr>
              <a:t>orchaRd</a:t>
            </a:r>
            <a:r>
              <a:rPr dirty="0">
                <a:solidFill>
                  <a:srgbClr val="4070A0"/>
                </a:solidFill>
                <a:latin typeface="Courier"/>
              </a:rPr>
              <a:t>::</a:t>
            </a:r>
            <a:r>
              <a:rPr dirty="0" err="1">
                <a:solidFill>
                  <a:srgbClr val="06287E"/>
                </a:solidFill>
                <a:latin typeface="Courier"/>
              </a:rPr>
              <a:t>orchard_plot</a:t>
            </a:r>
            <a:r>
              <a:rPr dirty="0">
                <a:latin typeface="Courier"/>
              </a:rPr>
              <a:t>(meta_</a:t>
            </a:r>
            <a:r>
              <a:rPr lang="en-AU" dirty="0">
                <a:latin typeface="Courier"/>
              </a:rPr>
              <a:t>reg, </a:t>
            </a:r>
            <a:r>
              <a:rPr lang="en-AU" dirty="0">
                <a:solidFill>
                  <a:srgbClr val="7D9029"/>
                </a:solidFill>
                <a:latin typeface="Courier"/>
              </a:rPr>
              <a:t>data </a:t>
            </a:r>
            <a:r>
              <a:rPr dirty="0">
                <a:solidFill>
                  <a:srgbClr val="7D9029"/>
                </a:solidFill>
                <a:latin typeface="Courier"/>
              </a:rPr>
              <a:t>=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asr_dat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7D9029"/>
                </a:solidFill>
                <a:latin typeface="Courier"/>
              </a:rPr>
              <a:t>mod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"class"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7D9029"/>
                </a:solidFill>
                <a:latin typeface="Courier"/>
              </a:rPr>
              <a:t>group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"</a:t>
            </a:r>
            <a:r>
              <a:rPr dirty="0" err="1">
                <a:solidFill>
                  <a:srgbClr val="4070A0"/>
                </a:solidFill>
                <a:latin typeface="Courier"/>
              </a:rPr>
              <a:t>study_ID</a:t>
            </a:r>
            <a:r>
              <a:rPr dirty="0">
                <a:solidFill>
                  <a:srgbClr val="4070A0"/>
                </a:solidFill>
                <a:latin typeface="Courier"/>
              </a:rPr>
              <a:t>"</a:t>
            </a:r>
            <a:r>
              <a:rPr dirty="0">
                <a:latin typeface="Courier"/>
              </a:rPr>
              <a:t>, </a:t>
            </a:r>
            <a:r>
              <a:rPr dirty="0" err="1">
                <a:solidFill>
                  <a:srgbClr val="7D9029"/>
                </a:solidFill>
                <a:latin typeface="Courier"/>
              </a:rPr>
              <a:t>xlab</a:t>
            </a:r>
            <a:r>
              <a:rPr dirty="0">
                <a:solidFill>
                  <a:srgbClr val="7D9029"/>
                </a:solidFill>
                <a:latin typeface="Courier"/>
              </a:rPr>
              <a:t>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"Acclimation Response Ratio (ARR)"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7D9029"/>
                </a:solidFill>
                <a:latin typeface="Courier"/>
              </a:rPr>
              <a:t>angle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A070"/>
                </a:solidFill>
                <a:latin typeface="Courier"/>
              </a:rPr>
              <a:t>45</a:t>
            </a:r>
            <a:r>
              <a:rPr dirty="0">
                <a:latin typeface="Courier"/>
              </a:rPr>
              <a:t>)</a:t>
            </a:r>
          </a:p>
        </p:txBody>
      </p:sp>
      <p:pic>
        <p:nvPicPr>
          <p:cNvPr id="3" name="Picture 1" descr="code_slides_files/figure-pptx/orchard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48069" y="3639937"/>
            <a:ext cx="3943505" cy="3158728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A92C4ECD-321C-42C8-460A-86DA2AB72DB2}"/>
              </a:ext>
            </a:extLst>
          </p:cNvPr>
          <p:cNvSpPr txBox="1">
            <a:spLocks/>
          </p:cNvSpPr>
          <p:nvPr/>
        </p:nvSpPr>
        <p:spPr>
          <a:xfrm>
            <a:off x="4572000" y="1967408"/>
            <a:ext cx="4572000" cy="27707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189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457189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457189" rtl="0" eaLnBrk="1" latinLnBrk="0" hangingPunct="1">
              <a:spcBef>
                <a:spcPct val="20000"/>
              </a:spcBef>
              <a:buFont typeface="Arial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457189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457189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indent="0" algn="l" defTabSz="457189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indent="0" algn="l" defTabSz="457189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indent="0" algn="l" defTabSz="457189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indent="0" algn="l" defTabSz="457189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1200" dirty="0" err="1">
                <a:latin typeface="Courier"/>
              </a:rPr>
              <a:t>mod_table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>
                <a:solidFill>
                  <a:srgbClr val="007020"/>
                </a:solidFill>
                <a:latin typeface="Courier"/>
              </a:rPr>
              <a:t>&lt;-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 err="1">
                <a:latin typeface="Courier"/>
              </a:rPr>
              <a:t>orchaRd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::</a:t>
            </a:r>
            <a:r>
              <a:rPr lang="en-AU" sz="1200" dirty="0" err="1">
                <a:solidFill>
                  <a:srgbClr val="06287E"/>
                </a:solidFill>
                <a:latin typeface="Courier"/>
              </a:rPr>
              <a:t>mod_results</a:t>
            </a:r>
            <a:r>
              <a:rPr lang="en-AU" sz="1200" dirty="0">
                <a:latin typeface="Courier"/>
              </a:rPr>
              <a:t>(</a:t>
            </a:r>
            <a:r>
              <a:rPr lang="en-AU" sz="1200" dirty="0" err="1">
                <a:latin typeface="Courier"/>
              </a:rPr>
              <a:t>meta_reg</a:t>
            </a:r>
            <a:r>
              <a:rPr lang="en-AU" sz="1200" dirty="0">
                <a:latin typeface="Courier"/>
              </a:rPr>
              <a:t>,  </a:t>
            </a:r>
            <a:r>
              <a:rPr lang="en-AU" sz="1200" dirty="0">
                <a:solidFill>
                  <a:srgbClr val="7D9029"/>
                </a:solidFill>
                <a:latin typeface="Courier"/>
              </a:rPr>
              <a:t>data =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 err="1">
                <a:latin typeface="Courier"/>
              </a:rPr>
              <a:t>asr_dat</a:t>
            </a:r>
            <a:r>
              <a:rPr lang="en-AU" sz="1200" dirty="0">
                <a:latin typeface="Courier"/>
              </a:rPr>
              <a:t>,  </a:t>
            </a:r>
            <a:r>
              <a:rPr lang="en-AU" sz="1200" dirty="0">
                <a:solidFill>
                  <a:srgbClr val="7D9029"/>
                </a:solidFill>
                <a:latin typeface="Courier"/>
              </a:rPr>
              <a:t>mod =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"class"</a:t>
            </a:r>
            <a:r>
              <a:rPr lang="en-AU" sz="1200" dirty="0">
                <a:latin typeface="Courier"/>
              </a:rPr>
              <a:t>, </a:t>
            </a:r>
            <a:r>
              <a:rPr lang="en-AU" sz="1200" dirty="0">
                <a:solidFill>
                  <a:srgbClr val="7D9029"/>
                </a:solidFill>
                <a:latin typeface="Courier"/>
              </a:rPr>
              <a:t>group =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lang="en-AU" sz="1200" dirty="0" err="1">
                <a:solidFill>
                  <a:srgbClr val="4070A0"/>
                </a:solidFill>
                <a:latin typeface="Courier"/>
              </a:rPr>
              <a:t>study_ID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lang="en-AU" sz="1200" dirty="0">
                <a:latin typeface="Courier"/>
              </a:rPr>
              <a:t>, </a:t>
            </a:r>
            <a:r>
              <a:rPr lang="en-AU" sz="1200" dirty="0">
                <a:solidFill>
                  <a:srgbClr val="7D9029"/>
                </a:solidFill>
                <a:latin typeface="Courier"/>
              </a:rPr>
              <a:t>at =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>
                <a:solidFill>
                  <a:srgbClr val="06287E"/>
                </a:solidFill>
                <a:latin typeface="Courier"/>
              </a:rPr>
              <a:t>list</a:t>
            </a:r>
            <a:r>
              <a:rPr lang="en-AU" sz="1200" dirty="0">
                <a:latin typeface="Courier"/>
              </a:rPr>
              <a:t>(</a:t>
            </a:r>
            <a:r>
              <a:rPr lang="en-AU" sz="1200" dirty="0">
                <a:solidFill>
                  <a:srgbClr val="7D9029"/>
                </a:solidFill>
                <a:latin typeface="Courier"/>
              </a:rPr>
              <a:t>class =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>
                <a:solidFill>
                  <a:srgbClr val="06287E"/>
                </a:solidFill>
                <a:latin typeface="Courier"/>
              </a:rPr>
              <a:t>c</a:t>
            </a:r>
            <a:r>
              <a:rPr lang="en-AU" sz="1200" dirty="0">
                <a:latin typeface="Courier"/>
              </a:rPr>
              <a:t>(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"Malacostraca"</a:t>
            </a:r>
            <a:r>
              <a:rPr lang="en-AU" sz="1200" dirty="0">
                <a:latin typeface="Courier"/>
              </a:rPr>
              <a:t>, 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lang="en-AU" sz="1200" dirty="0" err="1">
                <a:solidFill>
                  <a:srgbClr val="4070A0"/>
                </a:solidFill>
                <a:latin typeface="Courier"/>
              </a:rPr>
              <a:t>Insecta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lang="en-AU" sz="1200" dirty="0">
                <a:latin typeface="Courier"/>
              </a:rPr>
              <a:t>, 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"Actinopterygii"</a:t>
            </a:r>
            <a:r>
              <a:rPr lang="en-AU" sz="1200" dirty="0">
                <a:latin typeface="Courier"/>
              </a:rPr>
              <a:t>, 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"Amphibia"</a:t>
            </a:r>
            <a:r>
              <a:rPr lang="en-AU" sz="1200" dirty="0">
                <a:latin typeface="Courier"/>
              </a:rPr>
              <a:t>)), </a:t>
            </a:r>
            <a:r>
              <a:rPr lang="en-AU" sz="1200" dirty="0">
                <a:solidFill>
                  <a:srgbClr val="7D9029"/>
                </a:solidFill>
                <a:latin typeface="Courier"/>
              </a:rPr>
              <a:t>subset =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>
                <a:solidFill>
                  <a:srgbClr val="880000"/>
                </a:solidFill>
                <a:latin typeface="Courier"/>
              </a:rPr>
              <a:t>TRUE</a:t>
            </a:r>
            <a:r>
              <a:rPr lang="en-AU" sz="1200" dirty="0">
                <a:latin typeface="Courier"/>
              </a:rPr>
              <a:t>)</a:t>
            </a:r>
            <a:br>
              <a:rPr lang="en-AU" sz="1200" dirty="0"/>
            </a:br>
            <a:br>
              <a:rPr lang="en-AU" sz="1200" dirty="0"/>
            </a:br>
            <a:r>
              <a:rPr lang="en-AU" sz="1200" dirty="0" err="1">
                <a:latin typeface="Courier"/>
              </a:rPr>
              <a:t>orchaRd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::</a:t>
            </a:r>
            <a:r>
              <a:rPr lang="en-AU" sz="1200" dirty="0" err="1">
                <a:solidFill>
                  <a:srgbClr val="06287E"/>
                </a:solidFill>
                <a:latin typeface="Courier"/>
              </a:rPr>
              <a:t>orchard_plot</a:t>
            </a:r>
            <a:r>
              <a:rPr lang="en-AU" sz="1200" dirty="0">
                <a:latin typeface="Courier"/>
              </a:rPr>
              <a:t>(</a:t>
            </a:r>
            <a:r>
              <a:rPr lang="en-AU" sz="1200" dirty="0" err="1">
                <a:latin typeface="Courier"/>
              </a:rPr>
              <a:t>mod_table</a:t>
            </a:r>
            <a:r>
              <a:rPr lang="en-AU" sz="1200" dirty="0">
                <a:latin typeface="Courier"/>
              </a:rPr>
              <a:t>, </a:t>
            </a:r>
            <a:r>
              <a:rPr lang="en-AU" sz="1200" dirty="0" err="1">
                <a:solidFill>
                  <a:srgbClr val="7D9029"/>
                </a:solidFill>
                <a:latin typeface="Courier"/>
              </a:rPr>
              <a:t>xlab</a:t>
            </a:r>
            <a:r>
              <a:rPr lang="en-AU" sz="1200" dirty="0">
                <a:solidFill>
                  <a:srgbClr val="7D9029"/>
                </a:solidFill>
                <a:latin typeface="Courier"/>
              </a:rPr>
              <a:t> =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"Acclimation Response Ratio (ARR)"</a:t>
            </a:r>
            <a:r>
              <a:rPr lang="en-AU" sz="1200" dirty="0">
                <a:latin typeface="Courier"/>
              </a:rPr>
              <a:t>, </a:t>
            </a:r>
            <a:r>
              <a:rPr lang="en-AU" sz="1200" dirty="0">
                <a:solidFill>
                  <a:srgbClr val="7D9029"/>
                </a:solidFill>
                <a:latin typeface="Courier"/>
              </a:rPr>
              <a:t>angle =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>
                <a:solidFill>
                  <a:srgbClr val="40A070"/>
                </a:solidFill>
                <a:latin typeface="Courier"/>
              </a:rPr>
              <a:t>45</a:t>
            </a:r>
            <a:r>
              <a:rPr lang="en-AU" sz="1200" dirty="0">
                <a:latin typeface="Courier"/>
              </a:rPr>
              <a:t>)</a:t>
            </a:r>
          </a:p>
        </p:txBody>
      </p:sp>
      <p:pic>
        <p:nvPicPr>
          <p:cNvPr id="8" name="Picture 1" descr="code_slides_files/figure-pptx/orchard2-1.png">
            <a:extLst>
              <a:ext uri="{FF2B5EF4-FFF2-40B4-BE49-F238E27FC236}">
                <a16:creationId xmlns:a16="http://schemas.microsoft.com/office/drawing/2014/main" id="{69730005-60A5-FC3B-5A74-16AE8D2F7E55}"/>
              </a:ext>
            </a:extLst>
          </p:cNvPr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812112" y="3683286"/>
            <a:ext cx="3753819" cy="300679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id="10" name="Picture 9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6C941486-8085-3EAF-C9BD-17B6775E80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459" y="689560"/>
            <a:ext cx="4135741" cy="1591186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3E1F4928-B217-6CA7-7136-67F90EC17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2717" y="438810"/>
            <a:ext cx="4246180" cy="1387366"/>
          </a:xfrm>
        </p:spPr>
        <p:txBody>
          <a:bodyPr>
            <a:normAutofit fontScale="90000"/>
          </a:bodyPr>
          <a:lstStyle/>
          <a:p>
            <a:pPr algn="ctr"/>
            <a:r>
              <a:rPr lang="en-AU" sz="2700" dirty="0"/>
              <a:t>Orchard plots</a:t>
            </a:r>
            <a:br>
              <a:rPr lang="en-AU" dirty="0"/>
            </a:br>
            <a:r>
              <a:rPr lang="en-AU" dirty="0"/>
              <a:t>Note</a:t>
            </a:r>
            <a:r>
              <a:rPr lang="en-AU" b="0" dirty="0"/>
              <a:t>: We’re working on orchard version 2.0!</a:t>
            </a:r>
            <a:br>
              <a:rPr lang="en-AU" b="0" dirty="0"/>
            </a:br>
            <a:r>
              <a:rPr lang="en-AU" dirty="0"/>
              <a:t>https://</a:t>
            </a:r>
            <a:r>
              <a:rPr lang="en-AU" dirty="0" err="1"/>
              <a:t>github.com</a:t>
            </a:r>
            <a:r>
              <a:rPr lang="en-AU" dirty="0"/>
              <a:t>/daniel1noble/</a:t>
            </a:r>
            <a:r>
              <a:rPr lang="en-AU" dirty="0" err="1"/>
              <a:t>orchaRd</a:t>
            </a:r>
            <a:endParaRPr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164F06E-58C3-E023-F4A6-FAA4DAEED33A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           3. Meta-regression and Publication bias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A922B8-6C3D-CA0C-620F-C5696EC0D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0921" y="1752694"/>
            <a:ext cx="4130936" cy="4449879"/>
          </a:xfrm>
        </p:spPr>
        <p:txBody>
          <a:bodyPr>
            <a:normAutofit fontScale="85000" lnSpcReduction="20000"/>
          </a:bodyPr>
          <a:lstStyle/>
          <a:p>
            <a:pPr>
              <a:spcAft>
                <a:spcPts val="50"/>
              </a:spcAft>
            </a:pPr>
            <a:r>
              <a:rPr lang="en-US" sz="2400" dirty="0"/>
              <a:t>Effect size heterogeneity can also be driven by biases in publishing practices in the literature</a:t>
            </a:r>
          </a:p>
          <a:p>
            <a:pPr marL="0" indent="0">
              <a:spcAft>
                <a:spcPts val="50"/>
              </a:spcAft>
              <a:buNone/>
            </a:pPr>
            <a:endParaRPr lang="en-US" sz="2400" dirty="0"/>
          </a:p>
          <a:p>
            <a:pPr>
              <a:spcAft>
                <a:spcPts val="50"/>
              </a:spcAft>
            </a:pPr>
            <a:r>
              <a:rPr lang="en-US" sz="2400" dirty="0"/>
              <a:t>Publication bias: “</a:t>
            </a:r>
            <a:r>
              <a:rPr lang="en-US" sz="2400" b="1" i="1" dirty="0"/>
              <a:t>bias owing to the influence of research findings on submission, reviews and editorial decisions</a:t>
            </a:r>
            <a:r>
              <a:rPr lang="en-US" sz="2400" b="1" dirty="0"/>
              <a:t>” </a:t>
            </a:r>
            <a:r>
              <a:rPr lang="en-US" sz="2400" dirty="0"/>
              <a:t>(</a:t>
            </a:r>
            <a:r>
              <a:rPr lang="en-US" sz="2400" dirty="0" err="1"/>
              <a:t>Møller</a:t>
            </a:r>
            <a:r>
              <a:rPr lang="en-US" sz="2400" dirty="0"/>
              <a:t> &amp; </a:t>
            </a:r>
            <a:r>
              <a:rPr lang="en-US" sz="2400" dirty="0" err="1"/>
              <a:t>Jennions</a:t>
            </a:r>
            <a:r>
              <a:rPr lang="en-US" sz="2400" dirty="0"/>
              <a:t> 2001)</a:t>
            </a:r>
          </a:p>
          <a:p>
            <a:pPr marL="0" indent="0">
              <a:spcAft>
                <a:spcPts val="50"/>
              </a:spcAft>
              <a:buNone/>
            </a:pPr>
            <a:endParaRPr lang="en-US" sz="2400" dirty="0"/>
          </a:p>
          <a:p>
            <a:pPr>
              <a:spcAft>
                <a:spcPts val="50"/>
              </a:spcAft>
            </a:pPr>
            <a:r>
              <a:rPr lang="en-US" sz="2400" dirty="0"/>
              <a:t>Bias can result from:</a:t>
            </a:r>
          </a:p>
          <a:p>
            <a:pPr lvl="1">
              <a:spcAft>
                <a:spcPts val="50"/>
              </a:spcAft>
            </a:pPr>
            <a:r>
              <a:rPr lang="en-US" sz="2000" dirty="0"/>
              <a:t>Non-significant results going unpublished (‘file-drawer’ problem)</a:t>
            </a:r>
          </a:p>
          <a:p>
            <a:pPr lvl="1">
              <a:spcAft>
                <a:spcPts val="50"/>
              </a:spcAft>
            </a:pPr>
            <a:r>
              <a:rPr lang="en-US" sz="2000" dirty="0"/>
              <a:t>‘p-hacking’</a:t>
            </a:r>
          </a:p>
          <a:p>
            <a:pPr lvl="1">
              <a:spcAft>
                <a:spcPts val="50"/>
              </a:spcAft>
            </a:pPr>
            <a:r>
              <a:rPr lang="en-US" sz="2000" dirty="0"/>
              <a:t>Time-lag bias</a:t>
            </a:r>
          </a:p>
          <a:p>
            <a:pPr>
              <a:spcAft>
                <a:spcPts val="50"/>
              </a:spcAft>
            </a:pPr>
            <a:endParaRPr lang="en-US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DB6059-290D-42CF-32D0-F9DFBD0EAB43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           3. Meta-regression and Publication bias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902FB8-A71F-2F4D-8985-781015EA6E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021"/>
          <a:stretch/>
        </p:blipFill>
        <p:spPr>
          <a:xfrm>
            <a:off x="4328634" y="2486891"/>
            <a:ext cx="4944148" cy="385536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A9E66E3-44CF-0501-CACD-98FF1E3ADC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8180" y="686925"/>
            <a:ext cx="3271398" cy="1840161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19108D08-90D1-453B-5E7A-FC49CD06FF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607" y="519493"/>
            <a:ext cx="4209393" cy="1143000"/>
          </a:xfrm>
        </p:spPr>
        <p:txBody>
          <a:bodyPr/>
          <a:lstStyle/>
          <a:p>
            <a:r>
              <a:rPr lang="en-AU" dirty="0"/>
              <a:t>Publication bias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1303582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A922B8-6C3D-CA0C-620F-C5696EC0D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7165" y="1976242"/>
            <a:ext cx="4130936" cy="4449879"/>
          </a:xfrm>
        </p:spPr>
        <p:txBody>
          <a:bodyPr>
            <a:normAutofit/>
          </a:bodyPr>
          <a:lstStyle/>
          <a:p>
            <a:pPr>
              <a:spcAft>
                <a:spcPts val="50"/>
              </a:spcAft>
            </a:pPr>
            <a:r>
              <a:rPr lang="en-US" sz="2400" dirty="0"/>
              <a:t>Massively important topic because meta-analysis relies on the sample of studies being random</a:t>
            </a:r>
          </a:p>
          <a:p>
            <a:pPr>
              <a:spcAft>
                <a:spcPts val="50"/>
              </a:spcAft>
            </a:pPr>
            <a:endParaRPr lang="en-US" sz="2400" dirty="0"/>
          </a:p>
          <a:p>
            <a:pPr>
              <a:spcAft>
                <a:spcPts val="50"/>
              </a:spcAft>
            </a:pPr>
            <a:r>
              <a:rPr lang="en-US" sz="2400" dirty="0"/>
              <a:t>Huge number of tools, both visual and analytical, have been developed to try and identify and correct bias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DB6059-290D-42CF-32D0-F9DFBD0EAB43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           3. Meta-regression and Publication bias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9108D08-90D1-453B-5E7A-FC49CD06FF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607" y="519493"/>
            <a:ext cx="4209393" cy="1143000"/>
          </a:xfrm>
        </p:spPr>
        <p:txBody>
          <a:bodyPr/>
          <a:lstStyle/>
          <a:p>
            <a:r>
              <a:rPr lang="en-AU" dirty="0"/>
              <a:t>Publication bias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4A6D7E0-D85F-5F76-EE59-BC89D96F01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1448" y="4072115"/>
            <a:ext cx="1547857" cy="24647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FDFCC96-A7C4-B4F1-E72E-67F1E7294A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7542" y="569973"/>
            <a:ext cx="1529529" cy="218504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0427B43-AA86-86C7-DEA7-F31DF4F0A8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85770" y="708057"/>
            <a:ext cx="1595623" cy="217276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3A427FB-2AE5-C64D-E8F8-AA68895731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18682" y="4009675"/>
            <a:ext cx="1725318" cy="246474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1889AF1-CC00-9B9A-8B35-B1C34CE6CA2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46824" y="2536211"/>
            <a:ext cx="1769193" cy="218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92196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94C690A-014C-5A18-EE6F-54C1D36845CB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           3. Meta-regression and Publication bias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55DDE4A-38E8-A3A2-6049-BE84C66366CD}"/>
              </a:ext>
            </a:extLst>
          </p:cNvPr>
          <p:cNvSpPr txBox="1">
            <a:spLocks/>
          </p:cNvSpPr>
          <p:nvPr/>
        </p:nvSpPr>
        <p:spPr>
          <a:xfrm>
            <a:off x="315832" y="1814125"/>
            <a:ext cx="4886789" cy="444987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457189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377" indent="-457189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566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-457189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5943" indent="-457189" algn="l" defTabSz="457189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131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320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509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697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50"/>
              </a:spcAft>
              <a:buNone/>
            </a:pPr>
            <a:r>
              <a:rPr lang="en-US" sz="2400" b="1" dirty="0"/>
              <a:t>Two major goals</a:t>
            </a:r>
            <a:r>
              <a:rPr lang="en-US" sz="2400" dirty="0"/>
              <a:t>:</a:t>
            </a:r>
          </a:p>
          <a:p>
            <a:pPr marL="457200" indent="-457200">
              <a:spcAft>
                <a:spcPts val="50"/>
              </a:spcAft>
              <a:buFont typeface="+mj-lt"/>
              <a:buAutoNum type="arabicPeriod"/>
            </a:pPr>
            <a:r>
              <a:rPr lang="en-US" sz="2400" dirty="0"/>
              <a:t>Identifying publication bias</a:t>
            </a:r>
          </a:p>
          <a:p>
            <a:pPr marL="457200" indent="-457200">
              <a:spcAft>
                <a:spcPts val="50"/>
              </a:spcAft>
              <a:buFont typeface="+mj-lt"/>
              <a:buAutoNum type="arabicPeriod"/>
            </a:pPr>
            <a:r>
              <a:rPr lang="en-US" sz="2400" dirty="0"/>
              <a:t>Correcting for publication bias</a:t>
            </a:r>
          </a:p>
          <a:p>
            <a:pPr marL="0" indent="0">
              <a:spcAft>
                <a:spcPts val="50"/>
              </a:spcAft>
              <a:buNone/>
            </a:pPr>
            <a:endParaRPr lang="en-US" sz="2400" dirty="0"/>
          </a:p>
          <a:p>
            <a:pPr marL="0" indent="0">
              <a:spcAft>
                <a:spcPts val="50"/>
              </a:spcAft>
              <a:buNone/>
            </a:pPr>
            <a:r>
              <a:rPr lang="en-US" sz="2400" b="1" dirty="0"/>
              <a:t>Various graphical and analytical approaches</a:t>
            </a:r>
            <a:r>
              <a:rPr lang="en-US" sz="2400" dirty="0"/>
              <a:t>:</a:t>
            </a:r>
          </a:p>
          <a:p>
            <a:pPr lvl="1">
              <a:spcAft>
                <a:spcPts val="50"/>
              </a:spcAft>
            </a:pPr>
            <a:r>
              <a:rPr lang="en-US" sz="2000" dirty="0"/>
              <a:t>Funnel Plots</a:t>
            </a:r>
          </a:p>
          <a:p>
            <a:pPr lvl="1">
              <a:spcAft>
                <a:spcPts val="50"/>
              </a:spcAft>
            </a:pPr>
            <a:r>
              <a:rPr lang="en-US" sz="2000" dirty="0"/>
              <a:t>Trim and Fill</a:t>
            </a:r>
          </a:p>
          <a:p>
            <a:pPr lvl="1">
              <a:spcAft>
                <a:spcPts val="50"/>
              </a:spcAft>
            </a:pPr>
            <a:r>
              <a:rPr lang="en-US" sz="2000" dirty="0"/>
              <a:t>Radial plots</a:t>
            </a:r>
          </a:p>
          <a:p>
            <a:pPr lvl="1">
              <a:spcAft>
                <a:spcPts val="50"/>
              </a:spcAft>
            </a:pPr>
            <a:r>
              <a:rPr lang="en-US" sz="2000" dirty="0"/>
              <a:t>Meta-regression</a:t>
            </a:r>
          </a:p>
          <a:p>
            <a:pPr lvl="1">
              <a:spcAft>
                <a:spcPts val="50"/>
              </a:spcAft>
            </a:pPr>
            <a:r>
              <a:rPr lang="en-US" sz="2000" dirty="0"/>
              <a:t>Egger’s regression</a:t>
            </a:r>
          </a:p>
          <a:p>
            <a:pPr lvl="1">
              <a:spcAft>
                <a:spcPts val="50"/>
              </a:spcAft>
            </a:pPr>
            <a:r>
              <a:rPr lang="en-US" sz="2000" dirty="0"/>
              <a:t>Selection models</a:t>
            </a:r>
          </a:p>
          <a:p>
            <a:pPr lvl="2">
              <a:spcAft>
                <a:spcPts val="50"/>
              </a:spcAft>
            </a:pPr>
            <a:endParaRPr lang="en-US" sz="16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E8CBBC0-190F-D619-CB36-7DB2B0B6B024}"/>
              </a:ext>
            </a:extLst>
          </p:cNvPr>
          <p:cNvSpPr txBox="1">
            <a:spLocks/>
          </p:cNvSpPr>
          <p:nvPr/>
        </p:nvSpPr>
        <p:spPr>
          <a:xfrm>
            <a:off x="2685393" y="267245"/>
            <a:ext cx="4209393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/>
              <a:t>Publication bias</a:t>
            </a:r>
          </a:p>
        </p:txBody>
      </p:sp>
      <p:pic>
        <p:nvPicPr>
          <p:cNvPr id="8" name="Picture 7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910AE475-766B-BB5C-30D7-8C9A6EC686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5756" y="1856165"/>
            <a:ext cx="4649524" cy="1658776"/>
          </a:xfrm>
          <a:prstGeom prst="rect">
            <a:avLst/>
          </a:prstGeom>
        </p:spPr>
      </p:pic>
      <p:pic>
        <p:nvPicPr>
          <p:cNvPr id="12" name="Picture 11" descr="Chart, bar chart&#10;&#10;Description automatically generated">
            <a:extLst>
              <a:ext uri="{FF2B5EF4-FFF2-40B4-BE49-F238E27FC236}">
                <a16:creationId xmlns:a16="http://schemas.microsoft.com/office/drawing/2014/main" id="{AE2C917A-CA97-00C9-67A4-2E2ADF5194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3499490"/>
            <a:ext cx="4226910" cy="3358510"/>
          </a:xfrm>
          <a:prstGeom prst="rect">
            <a:avLst/>
          </a:prstGeom>
        </p:spPr>
      </p:pic>
      <p:pic>
        <p:nvPicPr>
          <p:cNvPr id="14" name="Picture 13" descr="Graphical user interface, text, letter&#10;&#10;Description automatically generated">
            <a:extLst>
              <a:ext uri="{FF2B5EF4-FFF2-40B4-BE49-F238E27FC236}">
                <a16:creationId xmlns:a16="http://schemas.microsoft.com/office/drawing/2014/main" id="{3D2A544C-18BD-4B67-4B76-8633EB6FFA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1989" y="1155825"/>
            <a:ext cx="2873922" cy="65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03557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94C690A-014C-5A18-EE6F-54C1D36845CB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           3. Meta-regression and Publication bias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55DDE4A-38E8-A3A2-6049-BE84C66366CD}"/>
              </a:ext>
            </a:extLst>
          </p:cNvPr>
          <p:cNvSpPr txBox="1">
            <a:spLocks/>
          </p:cNvSpPr>
          <p:nvPr/>
        </p:nvSpPr>
        <p:spPr>
          <a:xfrm>
            <a:off x="315832" y="1814125"/>
            <a:ext cx="4886789" cy="444987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457189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377" indent="-457189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566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-457189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5943" indent="-457189" algn="l" defTabSz="457189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131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320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509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697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50"/>
              </a:spcAft>
              <a:buNone/>
            </a:pPr>
            <a:r>
              <a:rPr lang="en-US" sz="2400" b="1" dirty="0"/>
              <a:t>Two major goals</a:t>
            </a:r>
            <a:r>
              <a:rPr lang="en-US" sz="2400" dirty="0"/>
              <a:t>:</a:t>
            </a:r>
          </a:p>
          <a:p>
            <a:pPr marL="457200" indent="-457200">
              <a:spcAft>
                <a:spcPts val="50"/>
              </a:spcAft>
              <a:buFont typeface="+mj-lt"/>
              <a:buAutoNum type="arabicPeriod"/>
            </a:pPr>
            <a:r>
              <a:rPr lang="en-US" sz="2400" dirty="0"/>
              <a:t>Identifying publication bias</a:t>
            </a:r>
          </a:p>
          <a:p>
            <a:pPr marL="457200" indent="-457200">
              <a:spcAft>
                <a:spcPts val="50"/>
              </a:spcAft>
              <a:buFont typeface="+mj-lt"/>
              <a:buAutoNum type="arabicPeriod"/>
            </a:pPr>
            <a:r>
              <a:rPr lang="en-US" sz="2400" dirty="0"/>
              <a:t>Correcting for publication bias</a:t>
            </a:r>
          </a:p>
          <a:p>
            <a:pPr marL="0" indent="0">
              <a:spcAft>
                <a:spcPts val="50"/>
              </a:spcAft>
              <a:buNone/>
            </a:pPr>
            <a:endParaRPr lang="en-US" sz="2400" dirty="0"/>
          </a:p>
          <a:p>
            <a:pPr marL="0" indent="0">
              <a:spcAft>
                <a:spcPts val="50"/>
              </a:spcAft>
              <a:buNone/>
            </a:pPr>
            <a:r>
              <a:rPr lang="en-US" sz="2400" b="1" dirty="0"/>
              <a:t>Various graphical and analytical approaches</a:t>
            </a:r>
            <a:r>
              <a:rPr lang="en-US" sz="2400" dirty="0"/>
              <a:t>:</a:t>
            </a:r>
          </a:p>
          <a:p>
            <a:pPr lvl="1">
              <a:spcAft>
                <a:spcPts val="50"/>
              </a:spcAft>
            </a:pPr>
            <a:r>
              <a:rPr lang="en-US" sz="2000" dirty="0"/>
              <a:t>Funnel Plots</a:t>
            </a:r>
          </a:p>
          <a:p>
            <a:pPr lvl="1">
              <a:spcAft>
                <a:spcPts val="50"/>
              </a:spcAft>
            </a:pPr>
            <a:r>
              <a:rPr lang="en-US" sz="2000" dirty="0"/>
              <a:t>Trim and Fill</a:t>
            </a:r>
          </a:p>
          <a:p>
            <a:pPr lvl="1">
              <a:spcAft>
                <a:spcPts val="50"/>
              </a:spcAft>
            </a:pPr>
            <a:r>
              <a:rPr lang="en-US" sz="2000" dirty="0"/>
              <a:t>Radial plots</a:t>
            </a:r>
          </a:p>
          <a:p>
            <a:pPr lvl="1">
              <a:spcAft>
                <a:spcPts val="50"/>
              </a:spcAft>
            </a:pPr>
            <a:r>
              <a:rPr lang="en-US" sz="2000" dirty="0"/>
              <a:t>Meta-regression</a:t>
            </a:r>
          </a:p>
          <a:p>
            <a:pPr lvl="1">
              <a:spcAft>
                <a:spcPts val="50"/>
              </a:spcAft>
            </a:pPr>
            <a:r>
              <a:rPr lang="en-US" sz="2000" dirty="0"/>
              <a:t>Egger’s regression</a:t>
            </a:r>
          </a:p>
          <a:p>
            <a:pPr lvl="1">
              <a:spcAft>
                <a:spcPts val="50"/>
              </a:spcAft>
            </a:pPr>
            <a:r>
              <a:rPr lang="en-US" sz="2000" dirty="0"/>
              <a:t>Selection models</a:t>
            </a:r>
          </a:p>
          <a:p>
            <a:pPr lvl="2">
              <a:spcAft>
                <a:spcPts val="50"/>
              </a:spcAft>
            </a:pPr>
            <a:endParaRPr lang="en-US" sz="16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E8CBBC0-190F-D619-CB36-7DB2B0B6B024}"/>
              </a:ext>
            </a:extLst>
          </p:cNvPr>
          <p:cNvSpPr txBox="1">
            <a:spLocks/>
          </p:cNvSpPr>
          <p:nvPr/>
        </p:nvSpPr>
        <p:spPr>
          <a:xfrm>
            <a:off x="2685393" y="267245"/>
            <a:ext cx="4209393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/>
              <a:t>Publication bias</a:t>
            </a:r>
          </a:p>
        </p:txBody>
      </p:sp>
      <p:pic>
        <p:nvPicPr>
          <p:cNvPr id="8" name="Picture 7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910AE475-766B-BB5C-30D7-8C9A6EC686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5756" y="1856165"/>
            <a:ext cx="4649524" cy="1658776"/>
          </a:xfrm>
          <a:prstGeom prst="rect">
            <a:avLst/>
          </a:prstGeom>
        </p:spPr>
      </p:pic>
      <p:pic>
        <p:nvPicPr>
          <p:cNvPr id="12" name="Picture 11" descr="Chart, bar chart&#10;&#10;Description automatically generated">
            <a:extLst>
              <a:ext uri="{FF2B5EF4-FFF2-40B4-BE49-F238E27FC236}">
                <a16:creationId xmlns:a16="http://schemas.microsoft.com/office/drawing/2014/main" id="{AE2C917A-CA97-00C9-67A4-2E2ADF5194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3499490"/>
            <a:ext cx="4226910" cy="3358510"/>
          </a:xfrm>
          <a:prstGeom prst="rect">
            <a:avLst/>
          </a:prstGeom>
        </p:spPr>
      </p:pic>
      <p:pic>
        <p:nvPicPr>
          <p:cNvPr id="14" name="Picture 13" descr="Graphical user interface, text, letter&#10;&#10;Description automatically generated">
            <a:extLst>
              <a:ext uri="{FF2B5EF4-FFF2-40B4-BE49-F238E27FC236}">
                <a16:creationId xmlns:a16="http://schemas.microsoft.com/office/drawing/2014/main" id="{3D2A544C-18BD-4B67-4B76-8633EB6FFA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1989" y="1155825"/>
            <a:ext cx="2873922" cy="6583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AA0E5B8-F4DE-895B-EA7D-E64E3B456069}"/>
              </a:ext>
            </a:extLst>
          </p:cNvPr>
          <p:cNvSpPr txBox="1"/>
          <p:nvPr/>
        </p:nvSpPr>
        <p:spPr>
          <a:xfrm>
            <a:off x="4572000" y="3620515"/>
            <a:ext cx="1271752" cy="266776"/>
          </a:xfrm>
          <a:prstGeom prst="rect">
            <a:avLst/>
          </a:prstGeom>
          <a:solidFill>
            <a:schemeClr val="accent2">
              <a:lumMod val="40000"/>
              <a:lumOff val="60000"/>
              <a:alpha val="35101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E1C582-EEE1-AFB1-F532-ABC4D461734B}"/>
              </a:ext>
            </a:extLst>
          </p:cNvPr>
          <p:cNvSpPr txBox="1"/>
          <p:nvPr/>
        </p:nvSpPr>
        <p:spPr>
          <a:xfrm>
            <a:off x="4598275" y="4415501"/>
            <a:ext cx="1271752" cy="266776"/>
          </a:xfrm>
          <a:prstGeom prst="rect">
            <a:avLst/>
          </a:prstGeom>
          <a:solidFill>
            <a:schemeClr val="accent2">
              <a:lumMod val="40000"/>
              <a:lumOff val="60000"/>
              <a:alpha val="35101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447ACE3-F219-38C0-6C3D-4F1555F762C0}"/>
              </a:ext>
            </a:extLst>
          </p:cNvPr>
          <p:cNvSpPr txBox="1"/>
          <p:nvPr/>
        </p:nvSpPr>
        <p:spPr>
          <a:xfrm>
            <a:off x="4587765" y="5697309"/>
            <a:ext cx="1271752" cy="266776"/>
          </a:xfrm>
          <a:prstGeom prst="rect">
            <a:avLst/>
          </a:prstGeom>
          <a:solidFill>
            <a:schemeClr val="accent2">
              <a:lumMod val="40000"/>
              <a:lumOff val="60000"/>
              <a:alpha val="35101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456676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FA3BDBA-E4DD-CAAB-D01D-F60CA246DF79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           3. Meta-regression and Publication bias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D7A9DC6-F7B6-2E28-5E34-D572B29A177D}"/>
              </a:ext>
            </a:extLst>
          </p:cNvPr>
          <p:cNvSpPr txBox="1">
            <a:spLocks/>
          </p:cNvSpPr>
          <p:nvPr/>
        </p:nvSpPr>
        <p:spPr>
          <a:xfrm>
            <a:off x="2685393" y="267245"/>
            <a:ext cx="4209393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/>
              <a:t>Funnel plots</a:t>
            </a:r>
          </a:p>
        </p:txBody>
      </p:sp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C8F9BC0-BFB1-985E-3E56-8C8193EC08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5790" y="1188021"/>
            <a:ext cx="6548597" cy="1912529"/>
          </a:xfrm>
          <a:prstGeom prst="rect">
            <a:avLst/>
          </a:prstGeom>
        </p:spPr>
      </p:pic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5DADB2C3-C4F1-D603-D2DE-4DFADB1115A9}"/>
              </a:ext>
            </a:extLst>
          </p:cNvPr>
          <p:cNvSpPr txBox="1">
            <a:spLocks/>
          </p:cNvSpPr>
          <p:nvPr/>
        </p:nvSpPr>
        <p:spPr>
          <a:xfrm>
            <a:off x="-262759" y="3612876"/>
            <a:ext cx="4243757" cy="2387450"/>
          </a:xfrm>
          <a:prstGeom prst="rect">
            <a:avLst/>
          </a:prstGeom>
        </p:spPr>
        <p:txBody>
          <a:bodyPr/>
          <a:lstStyle>
            <a:lvl1pPr marL="457189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377" indent="-457189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566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-457189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5943" indent="-457189" algn="l" defTabSz="457189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131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320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509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697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Font typeface="Arial"/>
              <a:buNone/>
            </a:pPr>
            <a:r>
              <a:rPr lang="en-AU" sz="1400" dirty="0" err="1">
                <a:latin typeface="Courier"/>
              </a:rPr>
              <a:t>metafor</a:t>
            </a:r>
            <a:r>
              <a:rPr lang="en-AU" sz="1400" dirty="0">
                <a:solidFill>
                  <a:srgbClr val="4070A0"/>
                </a:solidFill>
                <a:latin typeface="Courier"/>
              </a:rPr>
              <a:t>::</a:t>
            </a:r>
            <a:r>
              <a:rPr lang="en-AU" sz="1400" dirty="0">
                <a:solidFill>
                  <a:srgbClr val="06287E"/>
                </a:solidFill>
                <a:latin typeface="Courier"/>
              </a:rPr>
              <a:t>funnel</a:t>
            </a:r>
            <a:r>
              <a:rPr lang="en-AU" sz="1400" dirty="0">
                <a:latin typeface="Courier"/>
              </a:rPr>
              <a:t>(</a:t>
            </a:r>
            <a:r>
              <a:rPr lang="en-AU" sz="1400" dirty="0">
                <a:solidFill>
                  <a:srgbClr val="7D9029"/>
                </a:solidFill>
                <a:latin typeface="Courier"/>
              </a:rPr>
              <a:t>x =</a:t>
            </a:r>
            <a:r>
              <a:rPr lang="en-AU" sz="1400" dirty="0">
                <a:latin typeface="Courier"/>
              </a:rPr>
              <a:t> </a:t>
            </a:r>
            <a:r>
              <a:rPr lang="en-AU" sz="1400" dirty="0" err="1">
                <a:latin typeface="Courier"/>
              </a:rPr>
              <a:t>arnold_data_endo</a:t>
            </a:r>
            <a:r>
              <a:rPr lang="en-AU" sz="1400" dirty="0" err="1">
                <a:solidFill>
                  <a:srgbClr val="4070A0"/>
                </a:solidFill>
                <a:latin typeface="Courier"/>
              </a:rPr>
              <a:t>$</a:t>
            </a:r>
            <a:r>
              <a:rPr lang="en-AU" sz="1400" dirty="0" err="1">
                <a:latin typeface="Courier"/>
              </a:rPr>
              <a:t>Zr</a:t>
            </a:r>
            <a:r>
              <a:rPr lang="en-AU" sz="1400" dirty="0">
                <a:latin typeface="Courier"/>
              </a:rPr>
              <a:t>, </a:t>
            </a:r>
            <a:r>
              <a:rPr lang="en-AU" sz="1400" dirty="0">
                <a:solidFill>
                  <a:srgbClr val="7D9029"/>
                </a:solidFill>
                <a:latin typeface="Courier"/>
              </a:rPr>
              <a:t>vi =</a:t>
            </a:r>
            <a:r>
              <a:rPr lang="en-AU" sz="1400" dirty="0">
                <a:latin typeface="Courier"/>
              </a:rPr>
              <a:t> </a:t>
            </a:r>
            <a:r>
              <a:rPr lang="en-AU" sz="1400" dirty="0" err="1">
                <a:latin typeface="Courier"/>
              </a:rPr>
              <a:t>arnold_data_endo</a:t>
            </a:r>
            <a:r>
              <a:rPr lang="en-AU" sz="1400" dirty="0" err="1">
                <a:solidFill>
                  <a:srgbClr val="4070A0"/>
                </a:solidFill>
                <a:latin typeface="Courier"/>
              </a:rPr>
              <a:t>$</a:t>
            </a:r>
            <a:r>
              <a:rPr lang="en-AU" sz="1400" dirty="0" err="1">
                <a:latin typeface="Courier"/>
              </a:rPr>
              <a:t>Zr_v</a:t>
            </a:r>
            <a:r>
              <a:rPr lang="en-AU" sz="1400" dirty="0">
                <a:latin typeface="Courier"/>
              </a:rPr>
              <a:t>, </a:t>
            </a:r>
            <a:r>
              <a:rPr lang="en-AU" sz="1400" dirty="0" err="1">
                <a:solidFill>
                  <a:srgbClr val="7D9029"/>
                </a:solidFill>
                <a:latin typeface="Courier"/>
              </a:rPr>
              <a:t>yaxis</a:t>
            </a:r>
            <a:r>
              <a:rPr lang="en-AU" sz="1400" dirty="0">
                <a:solidFill>
                  <a:srgbClr val="7D9029"/>
                </a:solidFill>
                <a:latin typeface="Courier"/>
              </a:rPr>
              <a:t> =</a:t>
            </a:r>
            <a:r>
              <a:rPr lang="en-AU" sz="1400" dirty="0">
                <a:latin typeface="Courier"/>
              </a:rPr>
              <a:t> </a:t>
            </a:r>
            <a:r>
              <a:rPr lang="en-AU" sz="1400" dirty="0">
                <a:solidFill>
                  <a:srgbClr val="4070A0"/>
                </a:solidFill>
                <a:latin typeface="Courier"/>
              </a:rPr>
              <a:t>"</a:t>
            </a:r>
            <a:r>
              <a:rPr lang="en-AU" sz="1400" dirty="0" err="1">
                <a:solidFill>
                  <a:srgbClr val="4070A0"/>
                </a:solidFill>
                <a:latin typeface="Courier"/>
              </a:rPr>
              <a:t>seinv</a:t>
            </a:r>
            <a:r>
              <a:rPr lang="en-AU" sz="1400" dirty="0">
                <a:solidFill>
                  <a:srgbClr val="4070A0"/>
                </a:solidFill>
                <a:latin typeface="Courier"/>
              </a:rPr>
              <a:t>"</a:t>
            </a:r>
            <a:r>
              <a:rPr lang="en-AU" sz="1400" dirty="0">
                <a:latin typeface="Courier"/>
              </a:rPr>
              <a:t>,</a:t>
            </a:r>
            <a:br>
              <a:rPr lang="en-AU" sz="1400" dirty="0"/>
            </a:br>
            <a:r>
              <a:rPr lang="en-AU" sz="1400" dirty="0">
                <a:latin typeface="Courier"/>
              </a:rPr>
              <a:t>    </a:t>
            </a:r>
            <a:r>
              <a:rPr lang="en-AU" sz="1400" dirty="0">
                <a:solidFill>
                  <a:srgbClr val="7D9029"/>
                </a:solidFill>
                <a:latin typeface="Courier"/>
              </a:rPr>
              <a:t>digits =</a:t>
            </a:r>
            <a:r>
              <a:rPr lang="en-AU" sz="1400" dirty="0">
                <a:latin typeface="Courier"/>
              </a:rPr>
              <a:t> </a:t>
            </a:r>
            <a:r>
              <a:rPr lang="en-AU" sz="1400" dirty="0">
                <a:solidFill>
                  <a:srgbClr val="40A070"/>
                </a:solidFill>
                <a:latin typeface="Courier"/>
              </a:rPr>
              <a:t>2</a:t>
            </a:r>
            <a:r>
              <a:rPr lang="en-AU" sz="1400" dirty="0">
                <a:latin typeface="Courier"/>
              </a:rPr>
              <a:t>, </a:t>
            </a:r>
            <a:r>
              <a:rPr lang="en-AU" sz="1400" dirty="0">
                <a:solidFill>
                  <a:srgbClr val="7D9029"/>
                </a:solidFill>
                <a:latin typeface="Courier"/>
              </a:rPr>
              <a:t>level =</a:t>
            </a:r>
            <a:r>
              <a:rPr lang="en-AU" sz="1400" dirty="0">
                <a:latin typeface="Courier"/>
              </a:rPr>
              <a:t> </a:t>
            </a:r>
            <a:r>
              <a:rPr lang="en-AU" sz="1400" dirty="0">
                <a:solidFill>
                  <a:srgbClr val="06287E"/>
                </a:solidFill>
                <a:latin typeface="Courier"/>
              </a:rPr>
              <a:t>c</a:t>
            </a:r>
            <a:r>
              <a:rPr lang="en-AU" sz="1400" dirty="0">
                <a:latin typeface="Courier"/>
              </a:rPr>
              <a:t>(</a:t>
            </a:r>
            <a:r>
              <a:rPr lang="en-AU" sz="1400" dirty="0">
                <a:solidFill>
                  <a:srgbClr val="40A070"/>
                </a:solidFill>
                <a:latin typeface="Courier"/>
              </a:rPr>
              <a:t>0.1</a:t>
            </a:r>
            <a:r>
              <a:rPr lang="en-AU" sz="1400" dirty="0">
                <a:latin typeface="Courier"/>
              </a:rPr>
              <a:t>, </a:t>
            </a:r>
            <a:r>
              <a:rPr lang="en-AU" sz="1400" dirty="0">
                <a:solidFill>
                  <a:srgbClr val="40A070"/>
                </a:solidFill>
                <a:latin typeface="Courier"/>
              </a:rPr>
              <a:t>0.05</a:t>
            </a:r>
            <a:r>
              <a:rPr lang="en-AU" sz="1400" dirty="0">
                <a:latin typeface="Courier"/>
              </a:rPr>
              <a:t>, </a:t>
            </a:r>
            <a:r>
              <a:rPr lang="en-AU" sz="1400" dirty="0">
                <a:solidFill>
                  <a:srgbClr val="40A070"/>
                </a:solidFill>
                <a:latin typeface="Courier"/>
              </a:rPr>
              <a:t>0.01</a:t>
            </a:r>
            <a:r>
              <a:rPr lang="en-AU" sz="1400" dirty="0">
                <a:latin typeface="Courier"/>
              </a:rPr>
              <a:t>), </a:t>
            </a:r>
            <a:r>
              <a:rPr lang="en-AU" sz="1400" dirty="0">
                <a:solidFill>
                  <a:srgbClr val="7D9029"/>
                </a:solidFill>
                <a:latin typeface="Courier"/>
              </a:rPr>
              <a:t>shade =</a:t>
            </a:r>
            <a:r>
              <a:rPr lang="en-AU" sz="1400" dirty="0">
                <a:latin typeface="Courier"/>
              </a:rPr>
              <a:t> </a:t>
            </a:r>
            <a:r>
              <a:rPr lang="en-AU" sz="1400" dirty="0">
                <a:solidFill>
                  <a:srgbClr val="06287E"/>
                </a:solidFill>
                <a:latin typeface="Courier"/>
              </a:rPr>
              <a:t>c</a:t>
            </a:r>
            <a:r>
              <a:rPr lang="en-AU" sz="1400" dirty="0">
                <a:latin typeface="Courier"/>
              </a:rPr>
              <a:t>(</a:t>
            </a:r>
            <a:r>
              <a:rPr lang="en-AU" sz="1400" dirty="0">
                <a:solidFill>
                  <a:srgbClr val="4070A0"/>
                </a:solidFill>
                <a:latin typeface="Courier"/>
              </a:rPr>
              <a:t>"white"</a:t>
            </a:r>
            <a:r>
              <a:rPr lang="en-AU" sz="1400" dirty="0">
                <a:latin typeface="Courier"/>
              </a:rPr>
              <a:t>, </a:t>
            </a:r>
            <a:r>
              <a:rPr lang="en-AU" sz="1400" dirty="0">
                <a:solidFill>
                  <a:srgbClr val="4070A0"/>
                </a:solidFill>
                <a:latin typeface="Courier"/>
              </a:rPr>
              <a:t>"gray55"</a:t>
            </a:r>
            <a:r>
              <a:rPr lang="en-AU" sz="1400" dirty="0">
                <a:latin typeface="Courier"/>
              </a:rPr>
              <a:t>, </a:t>
            </a:r>
            <a:r>
              <a:rPr lang="en-AU" sz="1400" dirty="0">
                <a:solidFill>
                  <a:srgbClr val="4070A0"/>
                </a:solidFill>
                <a:latin typeface="Courier"/>
              </a:rPr>
              <a:t>"</a:t>
            </a:r>
            <a:r>
              <a:rPr lang="en-AU" sz="1400" dirty="0" err="1">
                <a:solidFill>
                  <a:srgbClr val="4070A0"/>
                </a:solidFill>
                <a:latin typeface="Courier"/>
              </a:rPr>
              <a:t>gray</a:t>
            </a:r>
            <a:r>
              <a:rPr lang="en-AU" sz="1400" dirty="0">
                <a:solidFill>
                  <a:srgbClr val="4070A0"/>
                </a:solidFill>
                <a:latin typeface="Courier"/>
              </a:rPr>
              <a:t> 75"</a:t>
            </a:r>
            <a:r>
              <a:rPr lang="en-AU" sz="1400" dirty="0">
                <a:latin typeface="Courier"/>
              </a:rPr>
              <a:t>),</a:t>
            </a:r>
            <a:br>
              <a:rPr lang="en-AU" sz="1400" dirty="0"/>
            </a:br>
            <a:r>
              <a:rPr lang="en-AU" sz="1400" dirty="0">
                <a:latin typeface="Courier"/>
              </a:rPr>
              <a:t>    </a:t>
            </a:r>
            <a:r>
              <a:rPr lang="en-AU" sz="1400" dirty="0">
                <a:solidFill>
                  <a:srgbClr val="7D9029"/>
                </a:solidFill>
                <a:latin typeface="Courier"/>
              </a:rPr>
              <a:t>las =</a:t>
            </a:r>
            <a:r>
              <a:rPr lang="en-AU" sz="1400" dirty="0">
                <a:latin typeface="Courier"/>
              </a:rPr>
              <a:t> </a:t>
            </a:r>
            <a:r>
              <a:rPr lang="en-AU" sz="1400" dirty="0">
                <a:solidFill>
                  <a:srgbClr val="40A070"/>
                </a:solidFill>
                <a:latin typeface="Courier"/>
              </a:rPr>
              <a:t>1</a:t>
            </a:r>
            <a:r>
              <a:rPr lang="en-AU" sz="1400" dirty="0">
                <a:latin typeface="Courier"/>
              </a:rPr>
              <a:t>, </a:t>
            </a:r>
            <a:r>
              <a:rPr lang="en-AU" sz="1400" dirty="0" err="1">
                <a:solidFill>
                  <a:srgbClr val="7D9029"/>
                </a:solidFill>
                <a:latin typeface="Courier"/>
              </a:rPr>
              <a:t>xlab</a:t>
            </a:r>
            <a:r>
              <a:rPr lang="en-AU" sz="1400" dirty="0">
                <a:solidFill>
                  <a:srgbClr val="7D9029"/>
                </a:solidFill>
                <a:latin typeface="Courier"/>
              </a:rPr>
              <a:t> =</a:t>
            </a:r>
            <a:r>
              <a:rPr lang="en-AU" sz="1400" dirty="0">
                <a:latin typeface="Courier"/>
              </a:rPr>
              <a:t> </a:t>
            </a:r>
            <a:r>
              <a:rPr lang="en-AU" sz="1400" dirty="0">
                <a:solidFill>
                  <a:srgbClr val="4070A0"/>
                </a:solidFill>
                <a:latin typeface="Courier"/>
              </a:rPr>
              <a:t>"Correlation Coefficient (r)"</a:t>
            </a:r>
            <a:r>
              <a:rPr lang="en-AU" sz="1400" dirty="0">
                <a:latin typeface="Courier"/>
              </a:rPr>
              <a:t>, </a:t>
            </a:r>
            <a:r>
              <a:rPr lang="en-AU" sz="1400" dirty="0" err="1">
                <a:solidFill>
                  <a:srgbClr val="7D9029"/>
                </a:solidFill>
                <a:latin typeface="Courier"/>
              </a:rPr>
              <a:t>atransf</a:t>
            </a:r>
            <a:r>
              <a:rPr lang="en-AU" sz="1400" dirty="0">
                <a:solidFill>
                  <a:srgbClr val="7D9029"/>
                </a:solidFill>
                <a:latin typeface="Courier"/>
              </a:rPr>
              <a:t> =</a:t>
            </a:r>
            <a:r>
              <a:rPr lang="en-AU" sz="1400" dirty="0">
                <a:latin typeface="Courier"/>
              </a:rPr>
              <a:t> tanh, </a:t>
            </a:r>
            <a:r>
              <a:rPr lang="en-AU" sz="1400" dirty="0">
                <a:solidFill>
                  <a:srgbClr val="7D9029"/>
                </a:solidFill>
                <a:latin typeface="Courier"/>
              </a:rPr>
              <a:t>legend =</a:t>
            </a:r>
            <a:r>
              <a:rPr lang="en-AU" sz="1400" dirty="0">
                <a:latin typeface="Courier"/>
              </a:rPr>
              <a:t> </a:t>
            </a:r>
            <a:r>
              <a:rPr lang="en-AU" sz="1400" dirty="0">
                <a:solidFill>
                  <a:srgbClr val="880000"/>
                </a:solidFill>
                <a:latin typeface="Courier"/>
              </a:rPr>
              <a:t>TRUE</a:t>
            </a:r>
            <a:r>
              <a:rPr lang="en-AU" sz="1400" dirty="0">
                <a:latin typeface="Courier"/>
              </a:rPr>
              <a:t>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F1FD4CB-2474-2C2D-4EC6-3F281636BB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510"/>
          <a:stretch/>
        </p:blipFill>
        <p:spPr>
          <a:xfrm>
            <a:off x="3980998" y="3103181"/>
            <a:ext cx="5302426" cy="3754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0134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845" y="412038"/>
            <a:ext cx="8269165" cy="1325563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Fixed (common) and random: it’s just another linear model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8650" y="1680653"/>
            <a:ext cx="31000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Fixed-effect meta-analysis</a:t>
            </a:r>
          </a:p>
          <a:p>
            <a:r>
              <a:rPr lang="en-US" dirty="0"/>
              <a:t>(common-effect meta-analysis)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774781" y="1682997"/>
            <a:ext cx="3469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Random-effects meta-analysis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F09476-6110-1540-882A-3F5A19418BA8}"/>
              </a:ext>
            </a:extLst>
          </p:cNvPr>
          <p:cNvSpPr txBox="1"/>
          <p:nvPr/>
        </p:nvSpPr>
        <p:spPr>
          <a:xfrm>
            <a:off x="5073827" y="6304085"/>
            <a:ext cx="3616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Nakagawa &amp; Santos (2012, </a:t>
            </a:r>
            <a:r>
              <a:rPr lang="en-US" dirty="0" err="1"/>
              <a:t>Evol</a:t>
            </a:r>
            <a:r>
              <a:rPr lang="en-US" dirty="0"/>
              <a:t> </a:t>
            </a:r>
            <a:r>
              <a:rPr lang="en-US" dirty="0" err="1"/>
              <a:t>Ecol</a:t>
            </a:r>
            <a:r>
              <a:rPr lang="en-US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4208879-FC86-7844-8A0C-149F064B565D}"/>
                  </a:ext>
                </a:extLst>
              </p:cNvPr>
              <p:cNvSpPr txBox="1"/>
              <p:nvPr/>
            </p:nvSpPr>
            <p:spPr>
              <a:xfrm>
                <a:off x="1145872" y="5090719"/>
                <a:ext cx="1746888" cy="3948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=1,…,</m:t>
                      </m:r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study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4208879-FC86-7844-8A0C-149F064B56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5872" y="5090719"/>
                <a:ext cx="1746888" cy="394852"/>
              </a:xfrm>
              <a:prstGeom prst="rect">
                <a:avLst/>
              </a:prstGeom>
              <a:blipFill>
                <a:blip r:embed="rId3"/>
                <a:stretch>
                  <a:fillRect b="-60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765CCB42-CA3A-9344-9710-58986A03BC82}"/>
                  </a:ext>
                </a:extLst>
              </p:cNvPr>
              <p:cNvSpPr/>
              <p:nvPr/>
            </p:nvSpPr>
            <p:spPr>
              <a:xfrm>
                <a:off x="925185" y="5469550"/>
                <a:ext cx="2680016" cy="923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rPr>
                      <m:t>𝑚</m:t>
                    </m:r>
                    <m:r>
                      <a:rPr lang="en-US" i="1">
                        <a:latin typeface="Cambria Math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</m:oMath>
                </a14:m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sampling errors </a:t>
                </a:r>
                <a:endParaRPr lang="en-US" i="1" dirty="0">
                  <a:latin typeface="Cambria Math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rPr>
                      <m:t>𝜇</m:t>
                    </m:r>
                  </m:oMath>
                </a14:m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= meta-analytic mean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rPr>
                      <m:t>𝑧</m:t>
                    </m:r>
                    <m:r>
                      <a:rPr lang="en-US" i="1">
                        <a:latin typeface="Cambria Math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</m:oMath>
                </a14:m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effect size</a:t>
                </a:r>
                <a:r>
                  <a:rPr lang="en-AU" dirty="0">
                    <a:effectLst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765CCB42-CA3A-9344-9710-58986A03BC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185" y="5469550"/>
                <a:ext cx="2680016" cy="923330"/>
              </a:xfrm>
              <a:prstGeom prst="rect">
                <a:avLst/>
              </a:prstGeom>
              <a:blipFill>
                <a:blip r:embed="rId4"/>
                <a:stretch>
                  <a:fillRect t="-4110" b="-82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2973286-684A-5F45-BE39-CFC4945159CA}"/>
                  </a:ext>
                </a:extLst>
              </p:cNvPr>
              <p:cNvSpPr/>
              <p:nvPr/>
            </p:nvSpPr>
            <p:spPr>
              <a:xfrm>
                <a:off x="5151613" y="5116239"/>
                <a:ext cx="256653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 xmlns:m="http://schemas.openxmlformats.org/officeDocument/2006/math">
                    <m:r>
                      <a:rPr lang="en-AU" b="0" i="1" smtClean="0">
                        <a:latin typeface="Cambria Math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rPr>
                      <m:t>𝑠</m:t>
                    </m:r>
                    <m:r>
                      <a:rPr lang="en-US" i="1">
                        <a:latin typeface="Cambria Math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</m:oMath>
                </a14:m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study-specific effect</a:t>
                </a:r>
                <a:endParaRPr lang="en-AU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2973286-684A-5F45-BE39-CFC4945159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1613" y="5116239"/>
                <a:ext cx="2566536" cy="369332"/>
              </a:xfrm>
              <a:prstGeom prst="rect">
                <a:avLst/>
              </a:prstGeom>
              <a:blipFill>
                <a:blip r:embed="rId5"/>
                <a:stretch>
                  <a:fillRect t="-6452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AA1A8BF1-A344-E741-BBED-7CFB650528C9}"/>
                  </a:ext>
                </a:extLst>
              </p:cNvPr>
              <p:cNvSpPr/>
              <p:nvPr/>
            </p:nvSpPr>
            <p:spPr>
              <a:xfrm>
                <a:off x="789839" y="2668218"/>
                <a:ext cx="2402958" cy="156658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40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𝜇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AU" sz="24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∼</m:t>
                      </m:r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N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(0,</m:t>
                      </m:r>
                      <m:sSubSup>
                        <m:sSubSup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AU" sz="24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𝐦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∼</m:t>
                      </m:r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N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sz="2400" b="1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𝟎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en-US" sz="2400" b="1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𝐌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AU" sz="24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AA1A8BF1-A344-E741-BBED-7CFB650528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839" y="2668218"/>
                <a:ext cx="2402958" cy="156658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94B35302-09F9-814C-A107-D67CEFBDB180}"/>
                  </a:ext>
                </a:extLst>
              </p:cNvPr>
              <p:cNvSpPr/>
              <p:nvPr/>
            </p:nvSpPr>
            <p:spPr>
              <a:xfrm>
                <a:off x="5073827" y="2658903"/>
                <a:ext cx="2566536" cy="15465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40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𝜇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AU" sz="24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∼</m:t>
                      </m:r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N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(0,</m:t>
                      </m:r>
                      <m:sSubSup>
                        <m:sSubSup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AU" sz="24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400" b="1" i="1" smtClean="0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𝒔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∼</m:t>
                      </m:r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N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sz="2400" b="1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𝟎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b="1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𝐈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AU" sz="24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94B35302-09F9-814C-A107-D67CEFBDB1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3827" y="2658903"/>
                <a:ext cx="2566536" cy="15465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9CD2F3CF-5D5E-334E-BF62-50F26D287C1F}"/>
                  </a:ext>
                </a:extLst>
              </p:cNvPr>
              <p:cNvSpPr/>
              <p:nvPr/>
            </p:nvSpPr>
            <p:spPr>
              <a:xfrm>
                <a:off x="5073827" y="5710162"/>
                <a:ext cx="287097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AU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  <m:t>𝜎</m:t>
                        </m:r>
                      </m:e>
                      <m:sub>
                        <m:r>
                          <a:rPr lang="en-AU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  <m:t>𝑠</m:t>
                        </m:r>
                      </m:sub>
                      <m:sup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dirty="0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is often referred to as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AU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  <m:t>𝜏</m:t>
                        </m:r>
                      </m:e>
                      <m:sup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AU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9CD2F3CF-5D5E-334E-BF62-50F26D287C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3827" y="5710162"/>
                <a:ext cx="2870979" cy="369332"/>
              </a:xfrm>
              <a:prstGeom prst="rect">
                <a:avLst/>
              </a:prstGeom>
              <a:blipFill>
                <a:blip r:embed="rId8"/>
                <a:stretch>
                  <a:fillRect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E274B562-081A-9F41-ADD0-F60547D13AFA}"/>
                  </a:ext>
                </a:extLst>
              </p:cNvPr>
              <p:cNvSpPr/>
              <p:nvPr/>
            </p:nvSpPr>
            <p:spPr>
              <a:xfrm>
                <a:off x="7021929" y="4034386"/>
                <a:ext cx="2016578" cy="88344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AU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AU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en-US" sz="2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AU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E274B562-081A-9F41-ADD0-F60547D13A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1929" y="4034386"/>
                <a:ext cx="2016578" cy="883447"/>
              </a:xfrm>
              <a:prstGeom prst="rect">
                <a:avLst/>
              </a:prstGeom>
              <a:blipFill>
                <a:blip r:embed="rId9"/>
                <a:stretch>
                  <a:fillRect b="-28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DCABBD81-BFF3-B940-A330-44B8A2898C61}"/>
                  </a:ext>
                </a:extLst>
              </p:cNvPr>
              <p:cNvSpPr/>
              <p:nvPr/>
            </p:nvSpPr>
            <p:spPr>
              <a:xfrm>
                <a:off x="3020697" y="3962701"/>
                <a:ext cx="1348253" cy="9010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AU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Sup>
                            <m:sSubSup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AU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DCABBD81-BFF3-B940-A330-44B8A2898C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0697" y="3962701"/>
                <a:ext cx="1348253" cy="90101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91E5BF78-61AD-7CBE-8E96-DCD08AEEBDAB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1. Meta-Analysis</a:t>
            </a:r>
          </a:p>
        </p:txBody>
      </p:sp>
    </p:spTree>
    <p:extLst>
      <p:ext uri="{BB962C8B-B14F-4D97-AF65-F5344CB8AC3E}">
        <p14:creationId xmlns:p14="http://schemas.microsoft.com/office/powerpoint/2010/main" val="89750002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FA3BDBA-E4DD-CAAB-D01D-F60CA246DF79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           3. Meta-regression and Publication bias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D7A9DC6-F7B6-2E28-5E34-D572B29A177D}"/>
              </a:ext>
            </a:extLst>
          </p:cNvPr>
          <p:cNvSpPr txBox="1">
            <a:spLocks/>
          </p:cNvSpPr>
          <p:nvPr/>
        </p:nvSpPr>
        <p:spPr>
          <a:xfrm>
            <a:off x="2685393" y="267245"/>
            <a:ext cx="4209393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/>
              <a:t>Funnel plots</a:t>
            </a:r>
          </a:p>
        </p:txBody>
      </p:sp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C8F9BC0-BFB1-985E-3E56-8C8193EC08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5790" y="1188021"/>
            <a:ext cx="6548597" cy="1912529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955A2A5-7CC6-75BD-E1B7-9E8353101F50}"/>
              </a:ext>
            </a:extLst>
          </p:cNvPr>
          <p:cNvSpPr txBox="1">
            <a:spLocks/>
          </p:cNvSpPr>
          <p:nvPr/>
        </p:nvSpPr>
        <p:spPr>
          <a:xfrm>
            <a:off x="221242" y="4013829"/>
            <a:ext cx="3806851" cy="23342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189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377" indent="-457189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566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-457189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5943" indent="-457189" algn="l" defTabSz="457189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131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320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509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697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Aft>
                <a:spcPts val="50"/>
              </a:spcAft>
              <a:buNone/>
            </a:pPr>
            <a:r>
              <a:rPr lang="en-US" sz="2400" b="1" dirty="0"/>
              <a:t>What would we expect publication bias to look like and why?</a:t>
            </a:r>
            <a:endParaRPr lang="en-US" sz="2000" dirty="0"/>
          </a:p>
          <a:p>
            <a:pPr lvl="2" algn="ctr">
              <a:spcAft>
                <a:spcPts val="50"/>
              </a:spcAft>
            </a:pPr>
            <a:endParaRPr lang="en-US" sz="16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69C67F4-99C3-E3C7-C249-CD8D93BB6AE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510"/>
          <a:stretch/>
        </p:blipFill>
        <p:spPr>
          <a:xfrm>
            <a:off x="3980998" y="3103181"/>
            <a:ext cx="5302426" cy="3754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43496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FA3BDBA-E4DD-CAAB-D01D-F60CA246DF79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           3. Meta-regression and Publication bias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D7A9DC6-F7B6-2E28-5E34-D572B29A177D}"/>
              </a:ext>
            </a:extLst>
          </p:cNvPr>
          <p:cNvSpPr txBox="1">
            <a:spLocks/>
          </p:cNvSpPr>
          <p:nvPr/>
        </p:nvSpPr>
        <p:spPr>
          <a:xfrm>
            <a:off x="2685393" y="267245"/>
            <a:ext cx="4209393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/>
              <a:t>Funnel plots</a:t>
            </a:r>
          </a:p>
        </p:txBody>
      </p:sp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C8F9BC0-BFB1-985E-3E56-8C8193EC08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5790" y="1188021"/>
            <a:ext cx="6548597" cy="1912529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955A2A5-7CC6-75BD-E1B7-9E8353101F50}"/>
              </a:ext>
            </a:extLst>
          </p:cNvPr>
          <p:cNvSpPr txBox="1">
            <a:spLocks/>
          </p:cNvSpPr>
          <p:nvPr/>
        </p:nvSpPr>
        <p:spPr>
          <a:xfrm>
            <a:off x="179200" y="3593416"/>
            <a:ext cx="3806851" cy="233425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457189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377" indent="-457189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566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-457189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5943" indent="-457189" algn="l" defTabSz="457189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131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320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509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697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50"/>
              </a:spcAft>
              <a:buNone/>
            </a:pPr>
            <a:r>
              <a:rPr lang="en-US" sz="2400" b="1" dirty="0"/>
              <a:t>Funnel plot with raw data can be problematic as asymmetry can result from</a:t>
            </a:r>
          </a:p>
          <a:p>
            <a:pPr>
              <a:spcAft>
                <a:spcPts val="50"/>
              </a:spcAft>
            </a:pPr>
            <a:r>
              <a:rPr lang="en-US" sz="2400" dirty="0"/>
              <a:t>Heterogeneity </a:t>
            </a:r>
          </a:p>
          <a:p>
            <a:pPr>
              <a:spcAft>
                <a:spcPts val="50"/>
              </a:spcAft>
            </a:pPr>
            <a:r>
              <a:rPr lang="en-US" sz="2400" dirty="0"/>
              <a:t>Chance fluctuations</a:t>
            </a:r>
          </a:p>
          <a:p>
            <a:pPr>
              <a:spcAft>
                <a:spcPts val="50"/>
              </a:spcAft>
            </a:pPr>
            <a:r>
              <a:rPr lang="en-US" sz="2400" dirty="0"/>
              <a:t>Non-independence</a:t>
            </a:r>
          </a:p>
          <a:p>
            <a:pPr>
              <a:spcAft>
                <a:spcPts val="50"/>
              </a:spcAft>
            </a:pPr>
            <a:r>
              <a:rPr lang="en-US" sz="2400" dirty="0"/>
              <a:t>Data irregularities</a:t>
            </a:r>
          </a:p>
          <a:p>
            <a:pPr marL="0" indent="0">
              <a:spcAft>
                <a:spcPts val="50"/>
              </a:spcAft>
              <a:buNone/>
            </a:pPr>
            <a:endParaRPr lang="en-US" sz="2000" dirty="0"/>
          </a:p>
          <a:p>
            <a:pPr lvl="2">
              <a:spcAft>
                <a:spcPts val="50"/>
              </a:spcAft>
            </a:pPr>
            <a:endParaRPr lang="en-US" sz="16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2FAF695-9C52-83BF-C56D-311DE8DE40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510"/>
          <a:stretch/>
        </p:blipFill>
        <p:spPr>
          <a:xfrm>
            <a:off x="3980998" y="3103181"/>
            <a:ext cx="5302426" cy="3754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33907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FA3BDBA-E4DD-CAAB-D01D-F60CA246DF79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           3. Meta-regression and Publication bias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D7A9DC6-F7B6-2E28-5E34-D572B29A177D}"/>
              </a:ext>
            </a:extLst>
          </p:cNvPr>
          <p:cNvSpPr txBox="1">
            <a:spLocks/>
          </p:cNvSpPr>
          <p:nvPr/>
        </p:nvSpPr>
        <p:spPr>
          <a:xfrm>
            <a:off x="2685393" y="267245"/>
            <a:ext cx="4209393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/>
              <a:t>Funnel plots</a:t>
            </a:r>
          </a:p>
        </p:txBody>
      </p:sp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C8F9BC0-BFB1-985E-3E56-8C8193EC08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5790" y="1188021"/>
            <a:ext cx="6548597" cy="191252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31168B3-6999-5753-D81D-E017B6D3A6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609"/>
          <a:stretch/>
        </p:blipFill>
        <p:spPr>
          <a:xfrm>
            <a:off x="1009579" y="3079034"/>
            <a:ext cx="7124842" cy="384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52215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FA3BDBA-E4DD-CAAB-D01D-F60CA246DF79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           3. Meta-regression and Publication bias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D7A9DC6-F7B6-2E28-5E34-D572B29A177D}"/>
              </a:ext>
            </a:extLst>
          </p:cNvPr>
          <p:cNvSpPr txBox="1">
            <a:spLocks/>
          </p:cNvSpPr>
          <p:nvPr/>
        </p:nvSpPr>
        <p:spPr>
          <a:xfrm>
            <a:off x="1400829" y="222154"/>
            <a:ext cx="666355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/>
              <a:t>Multi-level Meta-regression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9F2A47-2257-716E-20A0-27AE993DE0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231" y="4070098"/>
            <a:ext cx="8413531" cy="1654280"/>
          </a:xfrm>
        </p:spPr>
        <p:txBody>
          <a:bodyPr>
            <a:noAutofit/>
          </a:bodyPr>
          <a:lstStyle/>
          <a:p>
            <a:r>
              <a:rPr lang="en-US" sz="2400" b="1" dirty="0"/>
              <a:t>Time-lag bias</a:t>
            </a:r>
          </a:p>
          <a:p>
            <a:pPr lvl="1"/>
            <a:r>
              <a:rPr lang="en-US" sz="2000" dirty="0"/>
              <a:t>Initial results are inflated, usually lower powered, and over time effects converge on ‘true’ effect</a:t>
            </a:r>
          </a:p>
          <a:p>
            <a:pPr lvl="1"/>
            <a:r>
              <a:rPr lang="en-US" sz="2000" dirty="0"/>
              <a:t>Cumulative meta-analysis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4D4A331D-860E-B607-D452-2E7DDFF3288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8035" y="5617079"/>
                <a:ext cx="8529145" cy="126612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89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914377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371566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754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285943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743131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200320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657509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114697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ar-AE" sz="24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ar-AE" sz="240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ar-AE" sz="240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ar-AE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ar-AE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sz="240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ar-AE" sz="240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sup>
                        <m:e>
                          <m:sSub>
                            <m:sSubPr>
                              <m:ctrlPr>
                                <a:rPr lang="ar-AE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sz="240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ar-AE" sz="240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</m:nary>
                      <m:sSub>
                        <m:sSubPr>
                          <m:ctrlPr>
                            <a:rPr lang="ar-AE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ar-AE" sz="240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ar-AE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𝑠𝑒</m:t>
                          </m:r>
                        </m:sub>
                      </m:sSub>
                      <m:r>
                        <a:rPr lang="ar-AE" sz="2400">
                          <a:latin typeface="Cambria Math" panose="02040503050406030204" pitchFamily="18" charset="0"/>
                        </a:rPr>
                        <m:t>𝑠𝑒</m:t>
                      </m:r>
                      <m:r>
                        <a:rPr lang="ar-AE" sz="240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ar-AE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ar-AE" sz="2400">
                          <a:latin typeface="Cambria Math" panose="02040503050406030204" pitchFamily="18" charset="0"/>
                        </a:rPr>
                        <m:t>𝑌𝑒𝑎𝑟</m:t>
                      </m:r>
                      <m:r>
                        <a:rPr lang="ar-AE" sz="240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ar-AE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𝑗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ar-AE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ar-AE" sz="240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b>
                      </m:sSub>
                      <m:r>
                        <a:rPr lang="ar-AE" sz="240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ar-AE" sz="2400">
                          <a:latin typeface="Cambria Math" panose="02040503050406030204" pitchFamily="18" charset="0"/>
                        </a:rPr>
                        <m:t>𝑠𝑝</m:t>
                      </m:r>
                      <m:sSub>
                        <m:sSubPr>
                          <m:ctrlPr>
                            <a:rPr lang="ar-AE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𝑘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ar-AE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ar-AE" sz="240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b>
                      </m:sSub>
                      <m:r>
                        <a:rPr lang="ar-AE" sz="240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ar-AE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ar-AE" sz="240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ar-AE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ar-AE" sz="2400" dirty="0"/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4D4A331D-860E-B607-D452-2E7DDFF328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035" y="5617079"/>
                <a:ext cx="8529145" cy="1266127"/>
              </a:xfrm>
              <a:prstGeom prst="rect">
                <a:avLst/>
              </a:prstGeom>
              <a:blipFill>
                <a:blip r:embed="rId2"/>
                <a:stretch>
                  <a:fillRect t="-92000" r="-1783" b="-131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05B97EB3-F97E-6874-AAEA-958D4988DBA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49162" y="3429000"/>
                <a:ext cx="8229600" cy="57651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89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914377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371566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754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285943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743131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200320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657509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114697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ar-AE" sz="24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ar-AE" sz="240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ar-AE" sz="240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ar-AE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𝑠𝑒</m:t>
                          </m:r>
                        </m:sub>
                      </m:sSub>
                      <m:r>
                        <a:rPr lang="ar-AE" sz="2400">
                          <a:latin typeface="Cambria Math" panose="02040503050406030204" pitchFamily="18" charset="0"/>
                        </a:rPr>
                        <m:t>𝑠𝑒</m:t>
                      </m:r>
                      <m:r>
                        <a:rPr lang="ar-AE" sz="240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ar-AE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𝑗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ar-AE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ar-AE" sz="240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b>
                      </m:sSub>
                      <m:r>
                        <a:rPr lang="ar-AE" sz="240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ar-AE" sz="2400">
                          <a:latin typeface="Cambria Math" panose="02040503050406030204" pitchFamily="18" charset="0"/>
                        </a:rPr>
                        <m:t>𝑠𝑝</m:t>
                      </m:r>
                      <m:sSub>
                        <m:sSubPr>
                          <m:ctrlPr>
                            <a:rPr lang="ar-AE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𝑘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ar-AE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ar-AE" sz="240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b>
                      </m:sSub>
                      <m:r>
                        <a:rPr lang="ar-AE" sz="240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ar-AE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ar-AE" sz="240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ar-AE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ar-AE" sz="2400" dirty="0"/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05B97EB3-F97E-6874-AAEA-958D4988DB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162" y="3429000"/>
                <a:ext cx="8229600" cy="576510"/>
              </a:xfrm>
              <a:prstGeom prst="rect">
                <a:avLst/>
              </a:prstGeom>
              <a:blipFill>
                <a:blip r:embed="rId3"/>
                <a:stretch>
                  <a:fillRect t="-10870" b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B569833-D786-A291-300E-1F07337491C1}"/>
              </a:ext>
            </a:extLst>
          </p:cNvPr>
          <p:cNvSpPr txBox="1">
            <a:spLocks/>
          </p:cNvSpPr>
          <p:nvPr/>
        </p:nvSpPr>
        <p:spPr>
          <a:xfrm>
            <a:off x="457196" y="1215596"/>
            <a:ext cx="8413531" cy="21811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457189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377" indent="-457189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566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-457189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5943" indent="-457189" algn="l" defTabSz="457189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131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320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509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697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/>
              <a:t>Publication bias</a:t>
            </a:r>
          </a:p>
          <a:p>
            <a:pPr lvl="1"/>
            <a:r>
              <a:rPr lang="en-US" sz="2000" dirty="0"/>
              <a:t>SE or V as moderator in analysis (depending on whether intercept is significant) (Nakagawa et al. 2022)</a:t>
            </a:r>
          </a:p>
          <a:p>
            <a:pPr lvl="1"/>
            <a:r>
              <a:rPr lang="en-US" sz="2000" dirty="0"/>
              <a:t>Explicit inferential test for publication bias </a:t>
            </a:r>
          </a:p>
          <a:p>
            <a:pPr lvl="1"/>
            <a:r>
              <a:rPr lang="en-US" sz="2000" dirty="0"/>
              <a:t>Can correct meta-analytic mean (intercept) for when ‘no sampling error exists’</a:t>
            </a:r>
          </a:p>
          <a:p>
            <a:pPr lvl="1"/>
            <a:endParaRPr lang="en-US" sz="24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855C1F0-F224-DFFA-7163-D7ED32A44B49}"/>
              </a:ext>
            </a:extLst>
          </p:cNvPr>
          <p:cNvSpPr/>
          <p:nvPr/>
        </p:nvSpPr>
        <p:spPr>
          <a:xfrm>
            <a:off x="365231" y="4037804"/>
            <a:ext cx="8586952" cy="28201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85579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FA3BDBA-E4DD-CAAB-D01D-F60CA246DF79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           3. Meta-regression and Publication bias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D7A9DC6-F7B6-2E28-5E34-D572B29A177D}"/>
              </a:ext>
            </a:extLst>
          </p:cNvPr>
          <p:cNvSpPr txBox="1">
            <a:spLocks/>
          </p:cNvSpPr>
          <p:nvPr/>
        </p:nvSpPr>
        <p:spPr>
          <a:xfrm>
            <a:off x="1400829" y="222154"/>
            <a:ext cx="666355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/>
              <a:t>Multi-level Meta-regression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9F2A47-2257-716E-20A0-27AE993DE0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231" y="4070098"/>
            <a:ext cx="8413531" cy="1654280"/>
          </a:xfrm>
        </p:spPr>
        <p:txBody>
          <a:bodyPr>
            <a:noAutofit/>
          </a:bodyPr>
          <a:lstStyle/>
          <a:p>
            <a:r>
              <a:rPr lang="en-US" sz="2800" b="1" dirty="0"/>
              <a:t>Time-lag bias</a:t>
            </a:r>
          </a:p>
          <a:p>
            <a:pPr lvl="1"/>
            <a:r>
              <a:rPr lang="en-US" sz="2000" dirty="0"/>
              <a:t>Initial results are inflated, usually lower powered, and over time effects converge on ‘true’ effect</a:t>
            </a:r>
          </a:p>
          <a:p>
            <a:pPr lvl="1"/>
            <a:r>
              <a:rPr lang="en-US" sz="2000" dirty="0"/>
              <a:t>Cumulative meta-analysis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4D4A331D-860E-B607-D452-2E7DDFF3288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8035" y="5617079"/>
                <a:ext cx="8529145" cy="126612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89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914377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371566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754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285943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743131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200320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657509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114697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ar-AE" sz="24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ar-AE" sz="240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ar-AE" sz="240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ar-AE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ar-AE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sz="240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ar-AE" sz="240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sup>
                        <m:e>
                          <m:sSub>
                            <m:sSubPr>
                              <m:ctrlPr>
                                <a:rPr lang="ar-AE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sz="240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ar-AE" sz="240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</m:nary>
                      <m:sSub>
                        <m:sSubPr>
                          <m:ctrlPr>
                            <a:rPr lang="ar-AE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ar-AE" sz="240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ar-AE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𝑠𝑒</m:t>
                          </m:r>
                        </m:sub>
                      </m:sSub>
                      <m:r>
                        <a:rPr lang="ar-AE" sz="2400">
                          <a:latin typeface="Cambria Math" panose="02040503050406030204" pitchFamily="18" charset="0"/>
                        </a:rPr>
                        <m:t>𝑠𝑒</m:t>
                      </m:r>
                      <m:r>
                        <a:rPr lang="ar-AE" sz="240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ar-AE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ar-AE" sz="2400">
                          <a:latin typeface="Cambria Math" panose="02040503050406030204" pitchFamily="18" charset="0"/>
                        </a:rPr>
                        <m:t>𝑌𝑒𝑎𝑟</m:t>
                      </m:r>
                      <m:r>
                        <a:rPr lang="ar-AE" sz="240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ar-AE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𝑗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ar-AE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ar-AE" sz="240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b>
                      </m:sSub>
                      <m:r>
                        <a:rPr lang="ar-AE" sz="240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ar-AE" sz="2400">
                          <a:latin typeface="Cambria Math" panose="02040503050406030204" pitchFamily="18" charset="0"/>
                        </a:rPr>
                        <m:t>𝑠𝑝</m:t>
                      </m:r>
                      <m:sSub>
                        <m:sSubPr>
                          <m:ctrlPr>
                            <a:rPr lang="ar-AE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𝑘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ar-AE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ar-AE" sz="240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b>
                      </m:sSub>
                      <m:r>
                        <a:rPr lang="ar-AE" sz="240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ar-AE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ar-AE" sz="240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ar-AE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ar-AE" sz="2400" dirty="0"/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4D4A331D-860E-B607-D452-2E7DDFF328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035" y="5617079"/>
                <a:ext cx="8529145" cy="1266127"/>
              </a:xfrm>
              <a:prstGeom prst="rect">
                <a:avLst/>
              </a:prstGeom>
              <a:blipFill>
                <a:blip r:embed="rId2"/>
                <a:stretch>
                  <a:fillRect t="-92000" r="-1783" b="-131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05B97EB3-F97E-6874-AAEA-958D4988DBA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49162" y="3429000"/>
                <a:ext cx="8229600" cy="57651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89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914377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371566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754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285943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743131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200320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657509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114697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ar-AE" sz="24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ar-AE" sz="240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ar-AE" sz="240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ar-AE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𝑠𝑒</m:t>
                          </m:r>
                        </m:sub>
                      </m:sSub>
                      <m:r>
                        <a:rPr lang="ar-AE" sz="2400">
                          <a:latin typeface="Cambria Math" panose="02040503050406030204" pitchFamily="18" charset="0"/>
                        </a:rPr>
                        <m:t>𝑠𝑒</m:t>
                      </m:r>
                      <m:r>
                        <a:rPr lang="ar-AE" sz="240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ar-AE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𝑗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ar-AE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ar-AE" sz="240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b>
                      </m:sSub>
                      <m:r>
                        <a:rPr lang="ar-AE" sz="240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ar-AE" sz="2400">
                          <a:latin typeface="Cambria Math" panose="02040503050406030204" pitchFamily="18" charset="0"/>
                        </a:rPr>
                        <m:t>𝑠𝑝</m:t>
                      </m:r>
                      <m:sSub>
                        <m:sSubPr>
                          <m:ctrlPr>
                            <a:rPr lang="ar-AE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𝑘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ar-AE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ar-AE" sz="240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b>
                      </m:sSub>
                      <m:r>
                        <a:rPr lang="ar-AE" sz="240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ar-AE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ar-AE" sz="240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ar-AE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ar-AE" sz="2400" dirty="0"/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05B97EB3-F97E-6874-AAEA-958D4988DB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162" y="3429000"/>
                <a:ext cx="8229600" cy="576510"/>
              </a:xfrm>
              <a:prstGeom prst="rect">
                <a:avLst/>
              </a:prstGeom>
              <a:blipFill>
                <a:blip r:embed="rId3"/>
                <a:stretch>
                  <a:fillRect t="-10870" b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B569833-D786-A291-300E-1F07337491C1}"/>
              </a:ext>
            </a:extLst>
          </p:cNvPr>
          <p:cNvSpPr txBox="1">
            <a:spLocks/>
          </p:cNvSpPr>
          <p:nvPr/>
        </p:nvSpPr>
        <p:spPr>
          <a:xfrm>
            <a:off x="457196" y="1215596"/>
            <a:ext cx="8413531" cy="21811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457189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377" indent="-457189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566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-457189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5943" indent="-457189" algn="l" defTabSz="457189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131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320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509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697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/>
              <a:t>Publication bias</a:t>
            </a:r>
          </a:p>
          <a:p>
            <a:pPr lvl="1"/>
            <a:r>
              <a:rPr lang="en-US" sz="2000" dirty="0"/>
              <a:t>SE or V as moderator in analysis (depending on whether intercept is significant) (Nakagawa et al. 2022)</a:t>
            </a:r>
          </a:p>
          <a:p>
            <a:pPr lvl="1"/>
            <a:r>
              <a:rPr lang="en-US" sz="2000" dirty="0"/>
              <a:t>Explicit inferential test for publication bias </a:t>
            </a:r>
          </a:p>
          <a:p>
            <a:pPr lvl="1"/>
            <a:r>
              <a:rPr lang="en-US" sz="2000" dirty="0"/>
              <a:t>Can correct meta-analytic mean (intercept) for when ‘no sampling error exists’</a:t>
            </a:r>
          </a:p>
          <a:p>
            <a:pPr lvl="1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1125725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FA3BDBA-E4DD-CAAB-D01D-F60CA246DF79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           3. Meta-regression and Publication bias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D7A9DC6-F7B6-2E28-5E34-D572B29A177D}"/>
              </a:ext>
            </a:extLst>
          </p:cNvPr>
          <p:cNvSpPr txBox="1">
            <a:spLocks/>
          </p:cNvSpPr>
          <p:nvPr/>
        </p:nvSpPr>
        <p:spPr>
          <a:xfrm>
            <a:off x="1400829" y="222154"/>
            <a:ext cx="666355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/>
              <a:t>Multi-level Meta-regression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B59AFC3-BE81-142F-F216-482863A7A5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3627" y="1166018"/>
            <a:ext cx="8229600" cy="4525963"/>
          </a:xfrm>
        </p:spPr>
        <p:txBody>
          <a:bodyPr>
            <a:noAutofit/>
          </a:bodyPr>
          <a:lstStyle/>
          <a:p>
            <a:pPr indent="0">
              <a:buNone/>
            </a:pPr>
            <a:r>
              <a:rPr sz="1200" i="1" dirty="0">
                <a:solidFill>
                  <a:srgbClr val="60A0B0"/>
                </a:solidFill>
                <a:latin typeface="Courier"/>
              </a:rPr>
              <a:t># Including sampling standard error as moderator</a:t>
            </a:r>
            <a:br>
              <a:rPr sz="1200" dirty="0"/>
            </a:br>
            <a:r>
              <a:rPr sz="1200" dirty="0" err="1">
                <a:latin typeface="Courier"/>
              </a:rPr>
              <a:t>metareg_se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007020"/>
                </a:solidFill>
                <a:latin typeface="Courier"/>
              </a:rPr>
              <a:t>&lt;-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solidFill>
                  <a:srgbClr val="06287E"/>
                </a:solidFill>
                <a:latin typeface="Courier"/>
              </a:rPr>
              <a:t>rma.mv</a:t>
            </a:r>
            <a:r>
              <a:rPr sz="1200" dirty="0">
                <a:latin typeface="Courier"/>
              </a:rPr>
              <a:t>(</a:t>
            </a:r>
            <a:r>
              <a:rPr sz="1200" dirty="0" err="1">
                <a:solidFill>
                  <a:srgbClr val="7D9029"/>
                </a:solidFill>
                <a:latin typeface="Courier"/>
              </a:rPr>
              <a:t>yi</a:t>
            </a:r>
            <a:r>
              <a:rPr sz="1200" dirty="0">
                <a:solidFill>
                  <a:srgbClr val="7D9029"/>
                </a:solidFill>
                <a:latin typeface="Courier"/>
              </a:rPr>
              <a:t> =</a:t>
            </a:r>
            <a:r>
              <a:rPr sz="1200" dirty="0">
                <a:latin typeface="Courier"/>
              </a:rPr>
              <a:t> Zr,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V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Zr_v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mods =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~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06287E"/>
                </a:solidFill>
                <a:latin typeface="Courier"/>
              </a:rPr>
              <a:t>sqrt</a:t>
            </a:r>
            <a:r>
              <a:rPr sz="1200" dirty="0">
                <a:latin typeface="Courier"/>
              </a:rPr>
              <a:t>(</a:t>
            </a:r>
            <a:r>
              <a:rPr sz="1200" dirty="0" err="1">
                <a:latin typeface="Courier"/>
              </a:rPr>
              <a:t>Zr_v</a:t>
            </a:r>
            <a:r>
              <a:rPr sz="1200" dirty="0">
                <a:latin typeface="Courier"/>
              </a:rPr>
              <a:t>),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test =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"t"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solidFill>
                  <a:srgbClr val="7D9029"/>
                </a:solidFill>
                <a:latin typeface="Courier"/>
              </a:rPr>
              <a:t>dfs</a:t>
            </a:r>
            <a:r>
              <a:rPr sz="1200" dirty="0">
                <a:solidFill>
                  <a:srgbClr val="7D9029"/>
                </a:solidFill>
                <a:latin typeface="Courier"/>
              </a:rPr>
              <a:t> =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"contain"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data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arnold_data_endo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random =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06287E"/>
                </a:solidFill>
                <a:latin typeface="Courier"/>
              </a:rPr>
              <a:t>list</a:t>
            </a:r>
            <a:r>
              <a:rPr sz="1200" dirty="0">
                <a:latin typeface="Courier"/>
              </a:rPr>
              <a:t>(</a:t>
            </a:r>
            <a:r>
              <a:rPr sz="1200" dirty="0">
                <a:solidFill>
                  <a:srgbClr val="4070A0"/>
                </a:solidFill>
                <a:latin typeface="Courier"/>
              </a:rPr>
              <a:t>~</a:t>
            </a:r>
            <a:r>
              <a:rPr sz="1200" dirty="0">
                <a:solidFill>
                  <a:srgbClr val="40A070"/>
                </a:solidFill>
                <a:latin typeface="Courier"/>
              </a:rPr>
              <a:t>1</a:t>
            </a:r>
            <a:r>
              <a:rPr sz="1200" dirty="0">
                <a:solidFill>
                  <a:srgbClr val="4070A0"/>
                </a:solidFill>
                <a:latin typeface="Courier"/>
              </a:rPr>
              <a:t>|</a:t>
            </a:r>
            <a:r>
              <a:rPr sz="1200" dirty="0">
                <a:latin typeface="Courier"/>
              </a:rPr>
              <a:t>Ref,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~</a:t>
            </a:r>
            <a:r>
              <a:rPr sz="1200" dirty="0">
                <a:solidFill>
                  <a:srgbClr val="40A070"/>
                </a:solidFill>
                <a:latin typeface="Courier"/>
              </a:rPr>
              <a:t>1</a:t>
            </a:r>
            <a:r>
              <a:rPr sz="1200" dirty="0">
                <a:solidFill>
                  <a:srgbClr val="4070A0"/>
                </a:solidFill>
                <a:latin typeface="Courier"/>
              </a:rPr>
              <a:t>|</a:t>
            </a:r>
            <a:r>
              <a:rPr sz="1200" dirty="0">
                <a:latin typeface="Courier"/>
              </a:rPr>
              <a:t>obs))</a:t>
            </a:r>
            <a:br>
              <a:rPr sz="1200" dirty="0"/>
            </a:br>
            <a:r>
              <a:rPr sz="1200" dirty="0">
                <a:solidFill>
                  <a:srgbClr val="06287E"/>
                </a:solidFill>
                <a:latin typeface="Courier"/>
              </a:rPr>
              <a:t>summary</a:t>
            </a:r>
            <a:r>
              <a:rPr sz="1200" dirty="0">
                <a:latin typeface="Courier"/>
              </a:rPr>
              <a:t>(</a:t>
            </a:r>
            <a:r>
              <a:rPr sz="1200" dirty="0" err="1">
                <a:latin typeface="Courier"/>
              </a:rPr>
              <a:t>metareg_se</a:t>
            </a:r>
            <a:r>
              <a:rPr sz="1200" dirty="0">
                <a:latin typeface="Courier"/>
              </a:rPr>
              <a:t>)</a:t>
            </a:r>
          </a:p>
          <a:p>
            <a:pPr indent="0">
              <a:buNone/>
            </a:pPr>
            <a:r>
              <a:rPr sz="1200" dirty="0">
                <a:latin typeface="Courier"/>
              </a:rPr>
              <a:t>## 
## Multivariate Meta-Analysis Model (k = 209; method: REML)
## 
##   </a:t>
            </a:r>
            <a:r>
              <a:rPr sz="1200" dirty="0" err="1">
                <a:latin typeface="Courier"/>
              </a:rPr>
              <a:t>logLik</a:t>
            </a:r>
            <a:r>
              <a:rPr sz="1200" dirty="0">
                <a:latin typeface="Courier"/>
              </a:rPr>
              <a:t>  Deviance       AIC       BIC      </a:t>
            </a:r>
            <a:r>
              <a:rPr sz="1200" dirty="0" err="1">
                <a:latin typeface="Courier"/>
              </a:rPr>
              <a:t>AICc</a:t>
            </a:r>
            <a:r>
              <a:rPr sz="1200" dirty="0">
                <a:latin typeface="Courier"/>
              </a:rPr>
              <a:t>  ​ 
## -77.9464  155.8928  163.8928  177.2237  164.0908   
## 
## Variance Components:
## 
##             </a:t>
            </a:r>
            <a:r>
              <a:rPr sz="1200" dirty="0" err="1">
                <a:latin typeface="Courier"/>
              </a:rPr>
              <a:t>estim</a:t>
            </a:r>
            <a:r>
              <a:rPr sz="1200" dirty="0">
                <a:latin typeface="Courier"/>
              </a:rPr>
              <a:t>    sqrt  </a:t>
            </a:r>
            <a:r>
              <a:rPr sz="1200" dirty="0" err="1">
                <a:latin typeface="Courier"/>
              </a:rPr>
              <a:t>nlvls</a:t>
            </a:r>
            <a:r>
              <a:rPr sz="1200" dirty="0">
                <a:latin typeface="Courier"/>
              </a:rPr>
              <a:t>  fixed  factor 
## sigma^2.1  0.0626  0.2503     62     no     Ref 
## sigma^2.2  0.0380  0.1951    209     no     </a:t>
            </a:r>
            <a:r>
              <a:rPr sz="1200" dirty="0" err="1">
                <a:latin typeface="Courier"/>
              </a:rPr>
              <a:t>obs</a:t>
            </a:r>
            <a:r>
              <a:rPr sz="1200" dirty="0">
                <a:latin typeface="Courier"/>
              </a:rPr>
              <a:t> 
##</a:t>
            </a:r>
            <a:r>
              <a:rPr lang="en-AU" sz="1200" dirty="0">
                <a:latin typeface="Courier"/>
              </a:rPr>
              <a:t> …</a:t>
            </a:r>
            <a:r>
              <a:rPr sz="1200" dirty="0">
                <a:latin typeface="Courier"/>
              </a:rPr>
              <a:t> 
## Model Results:
## 
##             estimate      se     </a:t>
            </a:r>
            <a:r>
              <a:rPr sz="1200" dirty="0" err="1">
                <a:latin typeface="Courier"/>
              </a:rPr>
              <a:t>tval</a:t>
            </a:r>
            <a:r>
              <a:rPr sz="1200" dirty="0">
                <a:latin typeface="Courier"/>
              </a:rPr>
              <a:t>   </a:t>
            </a:r>
            <a:r>
              <a:rPr sz="1200" dirty="0" err="1">
                <a:latin typeface="Courier"/>
              </a:rPr>
              <a:t>df</a:t>
            </a:r>
            <a:r>
              <a:rPr sz="1200" dirty="0">
                <a:latin typeface="Courier"/>
              </a:rPr>
              <a:t>    </a:t>
            </a:r>
            <a:r>
              <a:rPr sz="1200" dirty="0" err="1">
                <a:latin typeface="Courier"/>
              </a:rPr>
              <a:t>pval</a:t>
            </a:r>
            <a:r>
              <a:rPr sz="1200" dirty="0">
                <a:latin typeface="Courier"/>
              </a:rPr>
              <a:t>    </a:t>
            </a:r>
            <a:r>
              <a:rPr sz="1200" dirty="0" err="1">
                <a:latin typeface="Courier"/>
              </a:rPr>
              <a:t>ci.lb</a:t>
            </a:r>
            <a:r>
              <a:rPr sz="1200" dirty="0">
                <a:latin typeface="Courier"/>
              </a:rPr>
              <a:t>   </a:t>
            </a:r>
            <a:r>
              <a:rPr sz="1200" dirty="0" err="1">
                <a:latin typeface="Courier"/>
              </a:rPr>
              <a:t>ci.ub</a:t>
            </a:r>
            <a:r>
              <a:rPr sz="1200" dirty="0">
                <a:latin typeface="Courier"/>
              </a:rPr>
              <a:t>     ​ 
## </a:t>
            </a:r>
            <a:r>
              <a:rPr sz="1200" dirty="0" err="1">
                <a:latin typeface="Courier"/>
              </a:rPr>
              <a:t>intrcpt</a:t>
            </a:r>
            <a:r>
              <a:rPr sz="1200" dirty="0">
                <a:latin typeface="Courier"/>
              </a:rPr>
              <a:t>      -0.0668  0.0727  -0.9184   60  0.3621  -0.2122  0.0787      
## sqrt(</a:t>
            </a:r>
            <a:r>
              <a:rPr sz="1200" dirty="0" err="1">
                <a:latin typeface="Courier"/>
              </a:rPr>
              <a:t>Zr_v</a:t>
            </a:r>
            <a:r>
              <a:rPr sz="1200" dirty="0">
                <a:latin typeface="Courier"/>
              </a:rPr>
              <a:t>)    1.3908  0.3674   3.7857  207  0.0002   0.6665  2.1151  *** 
## 
## ---
## </a:t>
            </a:r>
            <a:r>
              <a:rPr sz="1200" dirty="0" err="1">
                <a:latin typeface="Courier"/>
              </a:rPr>
              <a:t>Signif</a:t>
            </a:r>
            <a:r>
              <a:rPr sz="1200" dirty="0">
                <a:latin typeface="Courier"/>
              </a:rPr>
              <a:t>. codes:  0 '***' 0.001 '**' 0.01 '*' 0.05 '.' 0.1 ' ' 1</a:t>
            </a:r>
          </a:p>
        </p:txBody>
      </p:sp>
    </p:spTree>
    <p:extLst>
      <p:ext uri="{BB962C8B-B14F-4D97-AF65-F5344CB8AC3E}">
        <p14:creationId xmlns:p14="http://schemas.microsoft.com/office/powerpoint/2010/main" val="383911270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FA3BDBA-E4DD-CAAB-D01D-F60CA246DF79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           3. Meta-regression and Publication bias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D7A9DC6-F7B6-2E28-5E34-D572B29A177D}"/>
              </a:ext>
            </a:extLst>
          </p:cNvPr>
          <p:cNvSpPr txBox="1">
            <a:spLocks/>
          </p:cNvSpPr>
          <p:nvPr/>
        </p:nvSpPr>
        <p:spPr>
          <a:xfrm>
            <a:off x="1400829" y="222154"/>
            <a:ext cx="666355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/>
              <a:t>Multi-level Meta-regression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F16EAE3A-9CA7-E920-56C2-88E4BD7BAA8C}"/>
              </a:ext>
            </a:extLst>
          </p:cNvPr>
          <p:cNvSpPr txBox="1">
            <a:spLocks/>
          </p:cNvSpPr>
          <p:nvPr/>
        </p:nvSpPr>
        <p:spPr>
          <a:xfrm>
            <a:off x="0" y="1076326"/>
            <a:ext cx="8944303" cy="3518297"/>
          </a:xfrm>
          <a:prstGeom prst="rect">
            <a:avLst/>
          </a:prstGeom>
        </p:spPr>
        <p:txBody>
          <a:bodyPr/>
          <a:lstStyle>
            <a:lvl1pPr marL="457189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377" indent="-457189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566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-457189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5943" indent="-457189" algn="l" defTabSz="457189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131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320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509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697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Font typeface="Arial"/>
              <a:buNone/>
            </a:pPr>
            <a:r>
              <a:rPr lang="en-AU" sz="1200" i="1" dirty="0">
                <a:solidFill>
                  <a:srgbClr val="60A0B0"/>
                </a:solidFill>
                <a:latin typeface="Courier"/>
              </a:rPr>
              <a:t># Including sampling standard error as moderator and year</a:t>
            </a:r>
            <a:br>
              <a:rPr lang="en-AU" sz="1200" dirty="0"/>
            </a:br>
            <a:r>
              <a:rPr lang="en-AU" sz="1200" dirty="0" err="1">
                <a:latin typeface="Courier"/>
              </a:rPr>
              <a:t>arnold_data_endo</a:t>
            </a:r>
            <a:r>
              <a:rPr lang="en-AU" sz="1200" dirty="0" err="1">
                <a:solidFill>
                  <a:srgbClr val="4070A0"/>
                </a:solidFill>
                <a:latin typeface="Courier"/>
              </a:rPr>
              <a:t>$</a:t>
            </a:r>
            <a:r>
              <a:rPr lang="en-AU" sz="1200" dirty="0" err="1">
                <a:latin typeface="Courier"/>
              </a:rPr>
              <a:t>se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>
                <a:solidFill>
                  <a:srgbClr val="007020"/>
                </a:solidFill>
                <a:latin typeface="Courier"/>
              </a:rPr>
              <a:t>&lt;-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>
                <a:solidFill>
                  <a:srgbClr val="06287E"/>
                </a:solidFill>
                <a:latin typeface="Courier"/>
              </a:rPr>
              <a:t>sqrt</a:t>
            </a:r>
            <a:r>
              <a:rPr lang="en-AU" sz="1200" dirty="0">
                <a:latin typeface="Courier"/>
              </a:rPr>
              <a:t>(</a:t>
            </a:r>
            <a:r>
              <a:rPr lang="en-AU" sz="1200" dirty="0" err="1">
                <a:latin typeface="Courier"/>
              </a:rPr>
              <a:t>arnold_data_endo</a:t>
            </a:r>
            <a:r>
              <a:rPr lang="en-AU" sz="1200" dirty="0" err="1">
                <a:solidFill>
                  <a:srgbClr val="4070A0"/>
                </a:solidFill>
                <a:latin typeface="Courier"/>
              </a:rPr>
              <a:t>$</a:t>
            </a:r>
            <a:r>
              <a:rPr lang="en-AU" sz="1200" dirty="0" err="1">
                <a:latin typeface="Courier"/>
              </a:rPr>
              <a:t>Zr_v</a:t>
            </a:r>
            <a:r>
              <a:rPr lang="en-AU" sz="1200" dirty="0">
                <a:latin typeface="Courier"/>
              </a:rPr>
              <a:t>)</a:t>
            </a:r>
            <a:br>
              <a:rPr lang="en-AU" sz="1200" dirty="0"/>
            </a:br>
            <a:r>
              <a:rPr lang="en-AU" sz="1200" dirty="0" err="1">
                <a:latin typeface="Courier"/>
              </a:rPr>
              <a:t>arnold_data_endo</a:t>
            </a:r>
            <a:r>
              <a:rPr lang="en-AU" sz="1200" dirty="0" err="1">
                <a:solidFill>
                  <a:srgbClr val="4070A0"/>
                </a:solidFill>
                <a:latin typeface="Courier"/>
              </a:rPr>
              <a:t>$</a:t>
            </a:r>
            <a:r>
              <a:rPr lang="en-AU" sz="1200" dirty="0" err="1">
                <a:latin typeface="Courier"/>
              </a:rPr>
              <a:t>c_log_year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>
                <a:solidFill>
                  <a:srgbClr val="007020"/>
                </a:solidFill>
                <a:latin typeface="Courier"/>
              </a:rPr>
              <a:t>&lt;-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>
                <a:solidFill>
                  <a:srgbClr val="06287E"/>
                </a:solidFill>
                <a:latin typeface="Courier"/>
              </a:rPr>
              <a:t>scale</a:t>
            </a:r>
            <a:r>
              <a:rPr lang="en-AU" sz="1200" dirty="0">
                <a:latin typeface="Courier"/>
              </a:rPr>
              <a:t>(</a:t>
            </a:r>
            <a:r>
              <a:rPr lang="en-AU" sz="1200" dirty="0">
                <a:solidFill>
                  <a:srgbClr val="06287E"/>
                </a:solidFill>
                <a:latin typeface="Courier"/>
              </a:rPr>
              <a:t>log</a:t>
            </a:r>
            <a:r>
              <a:rPr lang="en-AU" sz="1200" dirty="0">
                <a:latin typeface="Courier"/>
              </a:rPr>
              <a:t>(</a:t>
            </a:r>
            <a:r>
              <a:rPr lang="en-AU" sz="1200" dirty="0" err="1">
                <a:latin typeface="Courier"/>
              </a:rPr>
              <a:t>arnold_data_endo</a:t>
            </a:r>
            <a:r>
              <a:rPr lang="en-AU" sz="1200" dirty="0" err="1">
                <a:solidFill>
                  <a:srgbClr val="4070A0"/>
                </a:solidFill>
                <a:latin typeface="Courier"/>
              </a:rPr>
              <a:t>$</a:t>
            </a:r>
            <a:r>
              <a:rPr lang="en-AU" sz="1200" dirty="0" err="1">
                <a:latin typeface="Courier"/>
              </a:rPr>
              <a:t>Year</a:t>
            </a:r>
            <a:r>
              <a:rPr lang="en-AU" sz="1200" dirty="0">
                <a:latin typeface="Courier"/>
              </a:rPr>
              <a:t>))</a:t>
            </a:r>
            <a:br>
              <a:rPr lang="en-AU" sz="1200" dirty="0"/>
            </a:br>
            <a:br>
              <a:rPr lang="en-AU" sz="1200" dirty="0"/>
            </a:br>
            <a:r>
              <a:rPr lang="en-AU" sz="1200" i="1" dirty="0">
                <a:solidFill>
                  <a:srgbClr val="60A0B0"/>
                </a:solidFill>
                <a:latin typeface="Courier"/>
              </a:rPr>
              <a:t># Fit model</a:t>
            </a:r>
            <a:br>
              <a:rPr lang="en-AU" sz="1200" dirty="0"/>
            </a:br>
            <a:r>
              <a:rPr lang="en-AU" sz="1200" dirty="0" err="1">
                <a:latin typeface="Courier"/>
              </a:rPr>
              <a:t>metareg_se_time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>
                <a:solidFill>
                  <a:srgbClr val="007020"/>
                </a:solidFill>
                <a:latin typeface="Courier"/>
              </a:rPr>
              <a:t>&lt;-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 err="1">
                <a:solidFill>
                  <a:srgbClr val="06287E"/>
                </a:solidFill>
                <a:latin typeface="Courier"/>
              </a:rPr>
              <a:t>rma.mv</a:t>
            </a:r>
            <a:r>
              <a:rPr lang="en-AU" sz="1200" dirty="0">
                <a:latin typeface="Courier"/>
              </a:rPr>
              <a:t>(</a:t>
            </a:r>
            <a:r>
              <a:rPr lang="en-AU" sz="1200" dirty="0" err="1">
                <a:solidFill>
                  <a:srgbClr val="7D9029"/>
                </a:solidFill>
                <a:latin typeface="Courier"/>
              </a:rPr>
              <a:t>yi</a:t>
            </a:r>
            <a:r>
              <a:rPr lang="en-AU" sz="1200" dirty="0">
                <a:solidFill>
                  <a:srgbClr val="7D9029"/>
                </a:solidFill>
                <a:latin typeface="Courier"/>
              </a:rPr>
              <a:t> =</a:t>
            </a:r>
            <a:r>
              <a:rPr lang="en-AU" sz="1200" dirty="0">
                <a:latin typeface="Courier"/>
              </a:rPr>
              <a:t> Zr, </a:t>
            </a:r>
            <a:r>
              <a:rPr lang="en-AU" sz="1200" dirty="0">
                <a:solidFill>
                  <a:srgbClr val="7D9029"/>
                </a:solidFill>
                <a:latin typeface="Courier"/>
              </a:rPr>
              <a:t>V =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 err="1">
                <a:latin typeface="Courier"/>
              </a:rPr>
              <a:t>Zr_v</a:t>
            </a:r>
            <a:r>
              <a:rPr lang="en-AU" sz="1200" dirty="0">
                <a:latin typeface="Courier"/>
              </a:rPr>
              <a:t>, </a:t>
            </a:r>
            <a:r>
              <a:rPr lang="en-AU" sz="1200" dirty="0">
                <a:solidFill>
                  <a:srgbClr val="7D9029"/>
                </a:solidFill>
                <a:latin typeface="Courier"/>
              </a:rPr>
              <a:t>mods =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~</a:t>
            </a:r>
            <a:r>
              <a:rPr lang="en-AU" sz="1200" dirty="0">
                <a:latin typeface="Courier"/>
              </a:rPr>
              <a:t> se 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+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 err="1">
                <a:latin typeface="Courier"/>
              </a:rPr>
              <a:t>c_log_year</a:t>
            </a:r>
            <a:r>
              <a:rPr lang="en-AU" sz="1200" dirty="0">
                <a:latin typeface="Courier"/>
              </a:rPr>
              <a:t>, </a:t>
            </a:r>
            <a:r>
              <a:rPr lang="en-AU" sz="1200" dirty="0">
                <a:solidFill>
                  <a:srgbClr val="7D9029"/>
                </a:solidFill>
                <a:latin typeface="Courier"/>
              </a:rPr>
              <a:t>test =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"t"</a:t>
            </a:r>
            <a:r>
              <a:rPr lang="en-AU" sz="1200" dirty="0">
                <a:latin typeface="Courier"/>
              </a:rPr>
              <a:t>, </a:t>
            </a:r>
            <a:r>
              <a:rPr lang="en-AU" sz="1200" dirty="0" err="1">
                <a:solidFill>
                  <a:srgbClr val="7D9029"/>
                </a:solidFill>
                <a:latin typeface="Courier"/>
              </a:rPr>
              <a:t>dfs</a:t>
            </a:r>
            <a:r>
              <a:rPr lang="en-AU" sz="1200" dirty="0">
                <a:solidFill>
                  <a:srgbClr val="7D9029"/>
                </a:solidFill>
                <a:latin typeface="Courier"/>
              </a:rPr>
              <a:t> =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"contain"</a:t>
            </a:r>
            <a:r>
              <a:rPr lang="en-AU" sz="1200" dirty="0">
                <a:latin typeface="Courier"/>
              </a:rPr>
              <a:t>, </a:t>
            </a:r>
            <a:r>
              <a:rPr lang="en-AU" sz="1200" dirty="0">
                <a:solidFill>
                  <a:srgbClr val="7D9029"/>
                </a:solidFill>
                <a:latin typeface="Courier"/>
              </a:rPr>
              <a:t>data =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 err="1">
                <a:latin typeface="Courier"/>
              </a:rPr>
              <a:t>arnold_data_endo</a:t>
            </a:r>
            <a:r>
              <a:rPr lang="en-AU" sz="1200" dirty="0">
                <a:latin typeface="Courier"/>
              </a:rPr>
              <a:t>, </a:t>
            </a:r>
            <a:r>
              <a:rPr lang="en-AU" sz="1200" dirty="0">
                <a:solidFill>
                  <a:srgbClr val="7D9029"/>
                </a:solidFill>
                <a:latin typeface="Courier"/>
              </a:rPr>
              <a:t>random =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>
                <a:solidFill>
                  <a:srgbClr val="06287E"/>
                </a:solidFill>
                <a:latin typeface="Courier"/>
              </a:rPr>
              <a:t>list</a:t>
            </a:r>
            <a:r>
              <a:rPr lang="en-AU" sz="1200" dirty="0">
                <a:latin typeface="Courier"/>
              </a:rPr>
              <a:t>(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~</a:t>
            </a:r>
            <a:r>
              <a:rPr lang="en-AU" sz="1200" dirty="0">
                <a:solidFill>
                  <a:srgbClr val="40A070"/>
                </a:solidFill>
                <a:latin typeface="Courier"/>
              </a:rPr>
              <a:t>1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|</a:t>
            </a:r>
            <a:r>
              <a:rPr lang="en-AU" sz="1200" dirty="0">
                <a:latin typeface="Courier"/>
              </a:rPr>
              <a:t>Ref, 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~</a:t>
            </a:r>
            <a:r>
              <a:rPr lang="en-AU" sz="1200" dirty="0">
                <a:solidFill>
                  <a:srgbClr val="40A070"/>
                </a:solidFill>
                <a:latin typeface="Courier"/>
              </a:rPr>
              <a:t>1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|</a:t>
            </a:r>
            <a:r>
              <a:rPr lang="en-AU" sz="1200" dirty="0">
                <a:latin typeface="Courier"/>
              </a:rPr>
              <a:t>obs))</a:t>
            </a:r>
            <a:br>
              <a:rPr lang="en-AU" sz="1200" dirty="0"/>
            </a:br>
            <a:r>
              <a:rPr lang="en-AU" sz="1200" dirty="0">
                <a:solidFill>
                  <a:srgbClr val="06287E"/>
                </a:solidFill>
                <a:latin typeface="Courier"/>
              </a:rPr>
              <a:t>summary</a:t>
            </a:r>
            <a:r>
              <a:rPr lang="en-AU" sz="1200" dirty="0">
                <a:latin typeface="Courier"/>
              </a:rPr>
              <a:t>(</a:t>
            </a:r>
            <a:r>
              <a:rPr lang="en-AU" sz="1200" dirty="0" err="1">
                <a:latin typeface="Courier"/>
              </a:rPr>
              <a:t>metareg_se_time</a:t>
            </a:r>
            <a:r>
              <a:rPr lang="en-AU" sz="1200" dirty="0">
                <a:latin typeface="Courier"/>
              </a:rPr>
              <a:t>)</a:t>
            </a:r>
          </a:p>
          <a:p>
            <a:pPr indent="0">
              <a:buFont typeface="Arial"/>
              <a:buNone/>
            </a:pPr>
            <a:r>
              <a:rPr lang="en-AU" sz="1200" dirty="0">
                <a:latin typeface="Courier"/>
              </a:rPr>
              <a:t>## 
## Multivariate Meta-Analysis Model (k = 209; method: REML)
## 
##   </a:t>
            </a:r>
            <a:r>
              <a:rPr lang="en-AU" sz="1200" dirty="0" err="1">
                <a:latin typeface="Courier"/>
              </a:rPr>
              <a:t>logLik</a:t>
            </a:r>
            <a:r>
              <a:rPr lang="en-AU" sz="1200" dirty="0">
                <a:latin typeface="Courier"/>
              </a:rPr>
              <a:t>  Deviance       AIC       BIC      </a:t>
            </a:r>
            <a:r>
              <a:rPr lang="en-AU" sz="1200" dirty="0" err="1">
                <a:latin typeface="Courier"/>
              </a:rPr>
              <a:t>AICc</a:t>
            </a:r>
            <a:r>
              <a:rPr lang="en-AU" sz="1200" dirty="0">
                <a:latin typeface="Courier"/>
              </a:rPr>
              <a:t>  ​ 
## -74.9818  149.9636  159.9636  176.6030  160.2636   
## 
## Variance Components
##             </a:t>
            </a:r>
            <a:r>
              <a:rPr lang="en-AU" sz="1200" dirty="0" err="1">
                <a:latin typeface="Courier"/>
              </a:rPr>
              <a:t>estim</a:t>
            </a:r>
            <a:r>
              <a:rPr lang="en-AU" sz="1200" dirty="0">
                <a:latin typeface="Courier"/>
              </a:rPr>
              <a:t>    sqrt  </a:t>
            </a:r>
            <a:r>
              <a:rPr lang="en-AU" sz="1200" dirty="0" err="1">
                <a:latin typeface="Courier"/>
              </a:rPr>
              <a:t>nlvls</a:t>
            </a:r>
            <a:r>
              <a:rPr lang="en-AU" sz="1200" dirty="0">
                <a:latin typeface="Courier"/>
              </a:rPr>
              <a:t>  fixed  factor 
## sigma^2.1  0.0569  0.2385     62     no     Ref 
## sigma^2.2  0.0376  0.1940    209     no     </a:t>
            </a:r>
            <a:r>
              <a:rPr lang="en-AU" sz="1200" dirty="0" err="1">
                <a:latin typeface="Courier"/>
              </a:rPr>
              <a:t>obs</a:t>
            </a:r>
            <a:r>
              <a:rPr lang="en-AU" sz="1200" dirty="0">
                <a:latin typeface="Courier"/>
              </a:rPr>
              <a:t> 
## …
## Model Results:
## 
##             estimate      se     </a:t>
            </a:r>
            <a:r>
              <a:rPr lang="en-AU" sz="1200" dirty="0" err="1">
                <a:latin typeface="Courier"/>
              </a:rPr>
              <a:t>tval</a:t>
            </a:r>
            <a:r>
              <a:rPr lang="en-AU" sz="1200" dirty="0">
                <a:latin typeface="Courier"/>
              </a:rPr>
              <a:t>   </a:t>
            </a:r>
            <a:r>
              <a:rPr lang="en-AU" sz="1200" dirty="0" err="1">
                <a:latin typeface="Courier"/>
              </a:rPr>
              <a:t>df</a:t>
            </a:r>
            <a:r>
              <a:rPr lang="en-AU" sz="1200" dirty="0">
                <a:latin typeface="Courier"/>
              </a:rPr>
              <a:t>    </a:t>
            </a:r>
            <a:r>
              <a:rPr lang="en-AU" sz="1200" dirty="0" err="1">
                <a:latin typeface="Courier"/>
              </a:rPr>
              <a:t>pval</a:t>
            </a:r>
            <a:r>
              <a:rPr lang="en-AU" sz="1200" dirty="0">
                <a:latin typeface="Courier"/>
              </a:rPr>
              <a:t>    </a:t>
            </a:r>
            <a:r>
              <a:rPr lang="en-AU" sz="1200" dirty="0" err="1">
                <a:latin typeface="Courier"/>
              </a:rPr>
              <a:t>ci.lb</a:t>
            </a:r>
            <a:r>
              <a:rPr lang="en-AU" sz="1200" dirty="0">
                <a:latin typeface="Courier"/>
              </a:rPr>
              <a:t>    </a:t>
            </a:r>
            <a:r>
              <a:rPr lang="en-AU" sz="1200" dirty="0" err="1">
                <a:latin typeface="Courier"/>
              </a:rPr>
              <a:t>ci.ub</a:t>
            </a:r>
            <a:r>
              <a:rPr lang="en-AU" sz="1200" dirty="0">
                <a:latin typeface="Courier"/>
              </a:rPr>
              <a:t>    ​ 
## </a:t>
            </a:r>
            <a:r>
              <a:rPr lang="en-AU" sz="1200" dirty="0" err="1">
                <a:latin typeface="Courier"/>
              </a:rPr>
              <a:t>intrcpt</a:t>
            </a:r>
            <a:r>
              <a:rPr lang="en-AU" sz="1200" dirty="0">
                <a:latin typeface="Courier"/>
              </a:rPr>
              <a:t>      -0.0202  0.0733  -0.2757   59  0.7837  -0.1669   0.1265     
## se            1.1444  0.3734   3.0644  206  0.0025   0.4081   1.8806  ** 
## </a:t>
            </a:r>
            <a:r>
              <a:rPr lang="en-AU" sz="1200" dirty="0" err="1">
                <a:latin typeface="Courier"/>
              </a:rPr>
              <a:t>c_log_year</a:t>
            </a:r>
            <a:r>
              <a:rPr lang="en-AU" sz="1200" dirty="0">
                <a:latin typeface="Courier"/>
              </a:rPr>
              <a:t>   -0.0949  0.0408  -2.3251   59  0.0235  -0.1765  -0.0132   * 
## </a:t>
            </a:r>
            <a:r>
              <a:rPr lang="en-AU" sz="1200" dirty="0" err="1">
                <a:latin typeface="Courier"/>
              </a:rPr>
              <a:t>Signif</a:t>
            </a:r>
            <a:r>
              <a:rPr lang="en-AU" sz="1200" dirty="0">
                <a:latin typeface="Courier"/>
              </a:rPr>
              <a:t>. codes:  0 '***' 0.001 '**' 0.01 '*' 0.05 '.' 0.1 ' ' 1</a:t>
            </a:r>
          </a:p>
        </p:txBody>
      </p:sp>
    </p:spTree>
    <p:extLst>
      <p:ext uri="{BB962C8B-B14F-4D97-AF65-F5344CB8AC3E}">
        <p14:creationId xmlns:p14="http://schemas.microsoft.com/office/powerpoint/2010/main" val="278803111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FA3BDBA-E4DD-CAAB-D01D-F60CA246DF79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           3. Meta-regression and Publication bias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D7A9DC6-F7B6-2E28-5E34-D572B29A177D}"/>
              </a:ext>
            </a:extLst>
          </p:cNvPr>
          <p:cNvSpPr txBox="1">
            <a:spLocks/>
          </p:cNvSpPr>
          <p:nvPr/>
        </p:nvSpPr>
        <p:spPr>
          <a:xfrm>
            <a:off x="1400829" y="222154"/>
            <a:ext cx="666355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/>
              <a:t>Multi-level Meta-regression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F16EAE3A-9CA7-E920-56C2-88E4BD7BAA8C}"/>
              </a:ext>
            </a:extLst>
          </p:cNvPr>
          <p:cNvSpPr txBox="1">
            <a:spLocks/>
          </p:cNvSpPr>
          <p:nvPr/>
        </p:nvSpPr>
        <p:spPr>
          <a:xfrm>
            <a:off x="0" y="1149899"/>
            <a:ext cx="8944303" cy="1393605"/>
          </a:xfrm>
          <a:prstGeom prst="rect">
            <a:avLst/>
          </a:prstGeom>
        </p:spPr>
        <p:txBody>
          <a:bodyPr/>
          <a:lstStyle>
            <a:lvl1pPr marL="457189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377" indent="-457189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566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-457189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5943" indent="-457189" algn="l" defTabSz="457189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131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320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509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697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None/>
            </a:pPr>
            <a:r>
              <a:rPr lang="en-AU" sz="1200" i="1" dirty="0">
                <a:solidFill>
                  <a:srgbClr val="60A0B0"/>
                </a:solidFill>
                <a:latin typeface="Courier"/>
              </a:rPr>
              <a:t># Bubble plots!</a:t>
            </a:r>
            <a:br>
              <a:rPr lang="en-AU" sz="1200" dirty="0"/>
            </a:br>
            <a:r>
              <a:rPr lang="en-AU" sz="1200" dirty="0">
                <a:latin typeface="Courier"/>
              </a:rPr>
              <a:t>p1 </a:t>
            </a:r>
            <a:r>
              <a:rPr lang="en-AU" sz="1200" dirty="0">
                <a:solidFill>
                  <a:srgbClr val="007020"/>
                </a:solidFill>
                <a:latin typeface="Courier"/>
              </a:rPr>
              <a:t>&lt;-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 err="1">
                <a:latin typeface="Courier"/>
              </a:rPr>
              <a:t>orchaRd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::</a:t>
            </a:r>
            <a:r>
              <a:rPr lang="en-AU" sz="1200" dirty="0" err="1">
                <a:solidFill>
                  <a:srgbClr val="06287E"/>
                </a:solidFill>
                <a:latin typeface="Courier"/>
              </a:rPr>
              <a:t>bubble_plot</a:t>
            </a:r>
            <a:r>
              <a:rPr lang="en-AU" sz="1200" dirty="0">
                <a:latin typeface="Courier"/>
              </a:rPr>
              <a:t>(</a:t>
            </a:r>
            <a:r>
              <a:rPr lang="en-AU" sz="1200" dirty="0" err="1">
                <a:latin typeface="Courier"/>
              </a:rPr>
              <a:t>metareg_se_time</a:t>
            </a:r>
            <a:r>
              <a:rPr lang="en-AU" sz="1200" dirty="0">
                <a:latin typeface="Courier"/>
              </a:rPr>
              <a:t>, </a:t>
            </a:r>
            <a:r>
              <a:rPr lang="en-AU" sz="1200" dirty="0">
                <a:solidFill>
                  <a:srgbClr val="7D9029"/>
                </a:solidFill>
                <a:latin typeface="Courier"/>
              </a:rPr>
              <a:t>mod =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"se"</a:t>
            </a:r>
            <a:r>
              <a:rPr lang="en-AU" sz="1200" dirty="0">
                <a:latin typeface="Courier"/>
              </a:rPr>
              <a:t>, </a:t>
            </a:r>
            <a:r>
              <a:rPr lang="en-AU" sz="1200" dirty="0">
                <a:solidFill>
                  <a:srgbClr val="7D9029"/>
                </a:solidFill>
                <a:latin typeface="Courier"/>
              </a:rPr>
              <a:t>group =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"Ref"</a:t>
            </a:r>
            <a:r>
              <a:rPr lang="en-AU" sz="1200" dirty="0">
                <a:latin typeface="Courier"/>
              </a:rPr>
              <a:t>, </a:t>
            </a:r>
            <a:r>
              <a:rPr lang="en-AU" sz="1200" dirty="0">
                <a:solidFill>
                  <a:srgbClr val="7D9029"/>
                </a:solidFill>
                <a:latin typeface="Courier"/>
              </a:rPr>
              <a:t>data =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 err="1">
                <a:latin typeface="Courier"/>
              </a:rPr>
              <a:t>arnold_data_endo</a:t>
            </a:r>
            <a:r>
              <a:rPr lang="en-AU" sz="1200" dirty="0">
                <a:latin typeface="Courier"/>
              </a:rPr>
              <a:t>, </a:t>
            </a:r>
            <a:r>
              <a:rPr lang="en-AU" sz="1200" dirty="0" err="1">
                <a:solidFill>
                  <a:srgbClr val="7D9029"/>
                </a:solidFill>
                <a:latin typeface="Courier"/>
              </a:rPr>
              <a:t>xlab</a:t>
            </a:r>
            <a:r>
              <a:rPr lang="en-AU" sz="1200" dirty="0">
                <a:solidFill>
                  <a:srgbClr val="7D9029"/>
                </a:solidFill>
                <a:latin typeface="Courier"/>
              </a:rPr>
              <a:t> =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"Sampling Standard Error (SE)"</a:t>
            </a:r>
            <a:r>
              <a:rPr lang="en-AU" sz="1200" dirty="0">
                <a:latin typeface="Courier"/>
              </a:rPr>
              <a:t>, </a:t>
            </a:r>
            <a:r>
              <a:rPr lang="en-AU" sz="1200" dirty="0" err="1">
                <a:solidFill>
                  <a:srgbClr val="7D9029"/>
                </a:solidFill>
                <a:latin typeface="Courier"/>
              </a:rPr>
              <a:t>ylab</a:t>
            </a:r>
            <a:r>
              <a:rPr lang="en-AU" sz="1200" dirty="0">
                <a:solidFill>
                  <a:srgbClr val="7D9029"/>
                </a:solidFill>
                <a:latin typeface="Courier"/>
              </a:rPr>
              <a:t> =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"Zr”, </a:t>
            </a:r>
            <a:r>
              <a:rPr lang="en-AU" sz="1200" dirty="0" err="1">
                <a:solidFill>
                  <a:srgbClr val="7D9029"/>
                </a:solidFill>
                <a:latin typeface="Courier"/>
              </a:rPr>
              <a:t>legend.pos</a:t>
            </a:r>
            <a:r>
              <a:rPr lang="en-AU" sz="1200" dirty="0">
                <a:solidFill>
                  <a:srgbClr val="7D9029"/>
                </a:solidFill>
                <a:latin typeface="Courier"/>
              </a:rPr>
              <a:t> =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”</a:t>
            </a:r>
            <a:r>
              <a:rPr lang="en-AU" sz="1200" dirty="0" err="1">
                <a:solidFill>
                  <a:srgbClr val="4070A0"/>
                </a:solidFill>
                <a:latin typeface="Courier"/>
              </a:rPr>
              <a:t>bottom.left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lang="en-AU" sz="1200" dirty="0">
                <a:latin typeface="Courier"/>
              </a:rPr>
              <a:t>)</a:t>
            </a:r>
            <a:br>
              <a:rPr lang="en-AU" sz="1200" dirty="0"/>
            </a:br>
            <a:br>
              <a:rPr lang="en-AU" sz="1200" dirty="0"/>
            </a:br>
            <a:r>
              <a:rPr lang="en-AU" sz="1200" dirty="0">
                <a:latin typeface="Courier"/>
              </a:rPr>
              <a:t>p2 </a:t>
            </a:r>
            <a:r>
              <a:rPr lang="en-AU" sz="1200" dirty="0">
                <a:solidFill>
                  <a:srgbClr val="007020"/>
                </a:solidFill>
                <a:latin typeface="Courier"/>
              </a:rPr>
              <a:t>&lt;-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 err="1">
                <a:latin typeface="Courier"/>
              </a:rPr>
              <a:t>orchaRd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::</a:t>
            </a:r>
            <a:r>
              <a:rPr lang="en-AU" sz="1200" dirty="0" err="1">
                <a:solidFill>
                  <a:srgbClr val="06287E"/>
                </a:solidFill>
                <a:latin typeface="Courier"/>
              </a:rPr>
              <a:t>bubble_plot</a:t>
            </a:r>
            <a:r>
              <a:rPr lang="en-AU" sz="1200" dirty="0">
                <a:latin typeface="Courier"/>
              </a:rPr>
              <a:t>(</a:t>
            </a:r>
            <a:r>
              <a:rPr lang="en-AU" sz="1200" dirty="0" err="1">
                <a:latin typeface="Courier"/>
              </a:rPr>
              <a:t>metareg_se_time</a:t>
            </a:r>
            <a:r>
              <a:rPr lang="en-AU" sz="1200" dirty="0">
                <a:latin typeface="Courier"/>
              </a:rPr>
              <a:t>, </a:t>
            </a:r>
            <a:r>
              <a:rPr lang="en-AU" sz="1200" dirty="0">
                <a:solidFill>
                  <a:srgbClr val="7D9029"/>
                </a:solidFill>
                <a:latin typeface="Courier"/>
              </a:rPr>
              <a:t>mod =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lang="en-AU" sz="1200" dirty="0" err="1">
                <a:solidFill>
                  <a:srgbClr val="4070A0"/>
                </a:solidFill>
                <a:latin typeface="Courier"/>
              </a:rPr>
              <a:t>c_log_year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lang="en-AU" sz="1200" dirty="0">
                <a:latin typeface="Courier"/>
              </a:rPr>
              <a:t>, </a:t>
            </a:r>
            <a:r>
              <a:rPr lang="en-AU" sz="1200" dirty="0">
                <a:solidFill>
                  <a:srgbClr val="7D9029"/>
                </a:solidFill>
                <a:latin typeface="Courier"/>
              </a:rPr>
              <a:t>group =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"Ref"</a:t>
            </a:r>
            <a:r>
              <a:rPr lang="en-AU" sz="1200" dirty="0">
                <a:latin typeface="Courier"/>
              </a:rPr>
              <a:t>, </a:t>
            </a:r>
            <a:r>
              <a:rPr lang="en-AU" sz="1200" dirty="0">
                <a:solidFill>
                  <a:srgbClr val="7D9029"/>
                </a:solidFill>
                <a:latin typeface="Courier"/>
              </a:rPr>
              <a:t>data =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 err="1">
                <a:latin typeface="Courier"/>
              </a:rPr>
              <a:t>arnold_data_endo</a:t>
            </a:r>
            <a:r>
              <a:rPr lang="en-AU" sz="1200" dirty="0">
                <a:latin typeface="Courier"/>
              </a:rPr>
              <a:t>, </a:t>
            </a:r>
            <a:r>
              <a:rPr lang="en-AU" sz="1200" dirty="0" err="1">
                <a:solidFill>
                  <a:srgbClr val="7D9029"/>
                </a:solidFill>
                <a:latin typeface="Courier"/>
              </a:rPr>
              <a:t>xlab</a:t>
            </a:r>
            <a:r>
              <a:rPr lang="en-AU" sz="1200" dirty="0">
                <a:solidFill>
                  <a:srgbClr val="7D9029"/>
                </a:solidFill>
                <a:latin typeface="Courier"/>
              </a:rPr>
              <a:t> =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"Publication Year (log-transformed &amp; scaled)"</a:t>
            </a:r>
            <a:r>
              <a:rPr lang="en-AU" sz="1200" dirty="0">
                <a:latin typeface="Courier"/>
              </a:rPr>
              <a:t>, </a:t>
            </a:r>
            <a:r>
              <a:rPr lang="en-AU" sz="1200" dirty="0" err="1">
                <a:solidFill>
                  <a:srgbClr val="7D9029"/>
                </a:solidFill>
                <a:latin typeface="Courier"/>
              </a:rPr>
              <a:t>ylab</a:t>
            </a:r>
            <a:r>
              <a:rPr lang="en-AU" sz="1200" dirty="0">
                <a:solidFill>
                  <a:srgbClr val="7D9029"/>
                </a:solidFill>
                <a:latin typeface="Courier"/>
              </a:rPr>
              <a:t> =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"Zr”, </a:t>
            </a:r>
            <a:r>
              <a:rPr lang="en-AU" sz="1200" dirty="0" err="1">
                <a:solidFill>
                  <a:srgbClr val="7D9029"/>
                </a:solidFill>
                <a:latin typeface="Courier"/>
              </a:rPr>
              <a:t>legend.pos</a:t>
            </a:r>
            <a:r>
              <a:rPr lang="en-AU" sz="1200" dirty="0">
                <a:solidFill>
                  <a:srgbClr val="7D9029"/>
                </a:solidFill>
                <a:latin typeface="Courier"/>
              </a:rPr>
              <a:t> =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”none"</a:t>
            </a:r>
            <a:r>
              <a:rPr lang="en-AU" sz="1200" dirty="0">
                <a:latin typeface="Courier"/>
              </a:rPr>
              <a:t>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7377006-A97E-EC34-B9C0-7F964DF1E3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850" y="2936817"/>
            <a:ext cx="8242300" cy="367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28469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891401DC-7AF6-42FA-BE31-CF773B6C8B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680"/>
            <a:ext cx="9141714" cy="685800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138978-14E3-BA4F-3B5A-DC03E8C3FD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644" y="346167"/>
            <a:ext cx="1588946" cy="1588946"/>
          </a:xfrm>
          <a:prstGeom prst="rect">
            <a:avLst/>
          </a:prstGeom>
        </p:spPr>
      </p:pic>
      <p:pic>
        <p:nvPicPr>
          <p:cNvPr id="5" name="Picture 4" descr="A picture containing text, clock, clipart&#10;&#10;Description automatically generated">
            <a:extLst>
              <a:ext uri="{FF2B5EF4-FFF2-40B4-BE49-F238E27FC236}">
                <a16:creationId xmlns:a16="http://schemas.microsoft.com/office/drawing/2014/main" id="{301E005A-36AE-998F-D9FE-5422045BE6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8156" y="730138"/>
            <a:ext cx="2438274" cy="780002"/>
          </a:xfrm>
          <a:prstGeom prst="rect">
            <a:avLst/>
          </a:prstGeom>
        </p:spPr>
      </p:pic>
      <p:pic>
        <p:nvPicPr>
          <p:cNvPr id="8" name="Google Shape;248;p24">
            <a:extLst>
              <a:ext uri="{FF2B5EF4-FFF2-40B4-BE49-F238E27FC236}">
                <a16:creationId xmlns:a16="http://schemas.microsoft.com/office/drawing/2014/main" id="{5595461D-FDB2-F775-2CD2-EE1FD62D83F2}"/>
              </a:ext>
            </a:extLst>
          </p:cNvPr>
          <p:cNvPicPr preferRelativeResize="0"/>
          <p:nvPr/>
        </p:nvPicPr>
        <p:blipFill rotWithShape="1">
          <a:blip r:embed="rId4"/>
          <a:stretch/>
        </p:blipFill>
        <p:spPr>
          <a:xfrm>
            <a:off x="167995" y="2979315"/>
            <a:ext cx="2640328" cy="719489"/>
          </a:xfrm>
          <a:prstGeom prst="rect">
            <a:avLst/>
          </a:prstGeom>
          <a:noFill/>
        </p:spPr>
      </p:pic>
      <p:pic>
        <p:nvPicPr>
          <p:cNvPr id="4" name="Picture 3" descr="Logo, company name&#10;&#10;Description automatically generated">
            <a:extLst>
              <a:ext uri="{FF2B5EF4-FFF2-40B4-BE49-F238E27FC236}">
                <a16:creationId xmlns:a16="http://schemas.microsoft.com/office/drawing/2014/main" id="{5BF88160-819C-68CE-6487-59BB388C19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4683" y="443967"/>
            <a:ext cx="2419328" cy="1397161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2B7203F0-D9CB-4774-B9D4-B3AB625DFB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0621" y="2300641"/>
            <a:ext cx="6093379" cy="455736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890F1F-893E-6422-1B55-60745128F6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8875" y="2322162"/>
            <a:ext cx="5151465" cy="1016898"/>
          </a:xfrm>
        </p:spPr>
        <p:txBody>
          <a:bodyPr>
            <a:normAutofit/>
          </a:bodyPr>
          <a:lstStyle/>
          <a:p>
            <a:r>
              <a:rPr lang="en-US" sz="4800" b="1" dirty="0">
                <a:solidFill>
                  <a:srgbClr val="FFFFFF"/>
                </a:solidFill>
              </a:rPr>
              <a:t>	Thanks!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88CB8AF-5631-45C6-BFEC-971C4D6E58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2285774"/>
            <a:ext cx="9141714" cy="0"/>
          </a:xfrm>
          <a:prstGeom prst="line">
            <a:avLst/>
          </a:prstGeom>
          <a:ln w="1016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F2EA1AF-73AB-4FCB-B4EE-0E42E7250F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4571548"/>
            <a:ext cx="3048240" cy="0"/>
          </a:xfrm>
          <a:prstGeom prst="line">
            <a:avLst/>
          </a:prstGeom>
          <a:ln w="1016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5A18FBF-6157-4210-BEF2-9A6C31FA89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048239" y="-680"/>
            <a:ext cx="0" cy="6858003"/>
          </a:xfrm>
          <a:prstGeom prst="line">
            <a:avLst/>
          </a:prstGeom>
          <a:ln w="1016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3C9CCA8-3CEC-4CD0-A624-A701C61251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15556" y="-680"/>
            <a:ext cx="0" cy="2240280"/>
          </a:xfrm>
          <a:prstGeom prst="line">
            <a:avLst/>
          </a:prstGeom>
          <a:ln w="1016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A65A90-B702-F16B-827E-10C4BFDA95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06861" y="3429001"/>
            <a:ext cx="5617218" cy="3256612"/>
          </a:xfrm>
        </p:spPr>
        <p:txBody>
          <a:bodyPr>
            <a:normAutofit/>
          </a:bodyPr>
          <a:lstStyle/>
          <a:p>
            <a:r>
              <a:rPr lang="en-US" sz="1700" dirty="0">
                <a:solidFill>
                  <a:srgbClr val="FFFFFF"/>
                </a:solidFill>
              </a:rPr>
              <a:t>We hope you learnt a bunch and enjoyed the workshop!</a:t>
            </a:r>
          </a:p>
          <a:p>
            <a:r>
              <a:rPr lang="en-US" sz="1700" dirty="0">
                <a:solidFill>
                  <a:srgbClr val="FFFFFF"/>
                </a:solidFill>
              </a:rPr>
              <a:t>Any feedback you can provide on what you liked or didn’t like please let us know. </a:t>
            </a:r>
          </a:p>
          <a:p>
            <a:pPr marL="0" indent="0">
              <a:buNone/>
            </a:pPr>
            <a:r>
              <a:rPr lang="en-US" sz="1700" b="1" dirty="0">
                <a:solidFill>
                  <a:srgbClr val="FFFFFF"/>
                </a:solidFill>
              </a:rPr>
              <a:t>	</a:t>
            </a:r>
          </a:p>
          <a:p>
            <a:pPr marL="0" indent="0" algn="ctr">
              <a:buNone/>
            </a:pPr>
            <a:r>
              <a:rPr lang="en-US" b="1" dirty="0">
                <a:solidFill>
                  <a:srgbClr val="FFFFFF"/>
                </a:solidFill>
              </a:rPr>
              <a:t>Let’s have a chat about all the cool meta-analyses you’re all doing!</a:t>
            </a:r>
          </a:p>
        </p:txBody>
      </p:sp>
    </p:spTree>
    <p:extLst>
      <p:ext uri="{BB962C8B-B14F-4D97-AF65-F5344CB8AC3E}">
        <p14:creationId xmlns:p14="http://schemas.microsoft.com/office/powerpoint/2010/main" val="32781794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b="1" dirty="0"/>
              <a:t>Fixed </a:t>
            </a:r>
            <a:r>
              <a:rPr lang="en-AU" b="1" dirty="0"/>
              <a:t>(common) </a:t>
            </a:r>
            <a:r>
              <a:rPr b="1" dirty="0"/>
              <a:t>effect</a:t>
            </a:r>
            <a:r>
              <a:rPr lang="en-AU" b="1" dirty="0"/>
              <a:t> in code…</a:t>
            </a:r>
            <a:endParaRPr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pPr indent="0">
              <a:buNone/>
            </a:pPr>
            <a:r>
              <a:rPr i="1" dirty="0">
                <a:solidFill>
                  <a:srgbClr val="60A0B0"/>
                </a:solidFill>
                <a:latin typeface="Courier"/>
              </a:rPr>
              <a:t># Generate some simulated effect size data with known sampling variance</a:t>
            </a: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 assumed to come from a common underlying distribution</a:t>
            </a:r>
            <a:br>
              <a:rPr dirty="0"/>
            </a:br>
            <a:r>
              <a:rPr dirty="0" err="1">
                <a:solidFill>
                  <a:srgbClr val="06287E"/>
                </a:solidFill>
                <a:latin typeface="Courier"/>
              </a:rPr>
              <a:t>set.seed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A070"/>
                </a:solidFill>
                <a:latin typeface="Courier"/>
              </a:rPr>
              <a:t>86</a:t>
            </a:r>
            <a:r>
              <a:rPr dirty="0">
                <a:latin typeface="Courier"/>
              </a:rPr>
              <a:t>) </a:t>
            </a:r>
            <a:r>
              <a:rPr i="1" dirty="0">
                <a:solidFill>
                  <a:srgbClr val="60A0B0"/>
                </a:solidFill>
                <a:latin typeface="Courier"/>
              </a:rPr>
              <a:t># Set see so that we all get the same simulated results</a:t>
            </a:r>
            <a:br>
              <a:rPr dirty="0"/>
            </a:br>
            <a:endParaRPr lang="en-AU" dirty="0">
              <a:latin typeface="Courier"/>
            </a:endParaRPr>
          </a:p>
          <a:p>
            <a:pPr indent="0">
              <a:buNone/>
            </a:pPr>
            <a:r>
              <a:rPr i="1" dirty="0">
                <a:solidFill>
                  <a:srgbClr val="60A0B0"/>
                </a:solidFill>
                <a:latin typeface="Courier"/>
              </a:rPr>
              <a:t># We will have 5 studies</a:t>
            </a:r>
            <a:br>
              <a:rPr dirty="0"/>
            </a:br>
            <a:r>
              <a:rPr dirty="0">
                <a:latin typeface="Courier"/>
              </a:rPr>
              <a:t>    </a:t>
            </a:r>
            <a:r>
              <a:rPr dirty="0" err="1">
                <a:latin typeface="Courier"/>
              </a:rPr>
              <a:t>stdy</a:t>
            </a:r>
            <a:r>
              <a:rPr dirty="0">
                <a:latin typeface="Courier"/>
              </a:rPr>
              <a:t> 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solidFill>
                  <a:srgbClr val="4070A0"/>
                </a:solidFill>
                <a:latin typeface="Courier"/>
              </a:rPr>
              <a:t>:</a:t>
            </a:r>
            <a:r>
              <a:rPr dirty="0">
                <a:solidFill>
                  <a:srgbClr val="40A070"/>
                </a:solidFill>
                <a:latin typeface="Courier"/>
              </a:rPr>
              <a:t>5</a:t>
            </a:r>
            <a:r>
              <a:rPr dirty="0">
                <a:latin typeface="Courier"/>
              </a:rPr>
              <a:t>                                      </a:t>
            </a:r>
            <a:br>
              <a:rPr dirty="0"/>
            </a:br>
            <a:endParaRPr lang="en-AU" dirty="0"/>
          </a:p>
          <a:p>
            <a:pPr indent="0">
              <a:buNone/>
            </a:pPr>
            <a:r>
              <a:rPr i="1" dirty="0">
                <a:solidFill>
                  <a:srgbClr val="60A0B0"/>
                </a:solidFill>
                <a:latin typeface="Courier"/>
              </a:rPr>
              <a:t># We know the variance for each effect</a:t>
            </a:r>
            <a:br>
              <a:rPr dirty="0"/>
            </a:br>
            <a:r>
              <a:rPr dirty="0">
                <a:latin typeface="Courier"/>
              </a:rPr>
              <a:t>    </a:t>
            </a:r>
            <a:r>
              <a:rPr dirty="0" err="1">
                <a:latin typeface="Courier"/>
              </a:rPr>
              <a:t>Ves</a:t>
            </a:r>
            <a:r>
              <a:rPr dirty="0">
                <a:latin typeface="Courier"/>
              </a:rPr>
              <a:t>    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6287E"/>
                </a:solidFill>
                <a:latin typeface="Courier"/>
              </a:rPr>
              <a:t>c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A070"/>
                </a:solidFill>
                <a:latin typeface="Courier"/>
              </a:rPr>
              <a:t>0.05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A070"/>
                </a:solidFill>
                <a:latin typeface="Courier"/>
              </a:rPr>
              <a:t>0.10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A070"/>
                </a:solidFill>
                <a:latin typeface="Courier"/>
              </a:rPr>
              <a:t>0.02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A070"/>
                </a:solidFill>
                <a:latin typeface="Courier"/>
              </a:rPr>
              <a:t>0.10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A070"/>
                </a:solidFill>
                <a:latin typeface="Courier"/>
              </a:rPr>
              <a:t>0.09</a:t>
            </a:r>
            <a:r>
              <a:rPr dirty="0">
                <a:latin typeface="Courier"/>
              </a:rPr>
              <a:t>)    </a:t>
            </a:r>
            <a:br>
              <a:rPr dirty="0"/>
            </a:br>
            <a:endParaRPr lang="en-AU" dirty="0"/>
          </a:p>
          <a:p>
            <a:pPr indent="0">
              <a:buNone/>
            </a:pPr>
            <a:r>
              <a:rPr i="1" dirty="0">
                <a:solidFill>
                  <a:srgbClr val="60A0B0"/>
                </a:solidFill>
                <a:latin typeface="Courier"/>
              </a:rPr>
              <a:t># We'll need this later but these are weights</a:t>
            </a:r>
            <a:br>
              <a:rPr dirty="0"/>
            </a:br>
            <a:r>
              <a:rPr dirty="0">
                <a:latin typeface="Courier"/>
              </a:rPr>
              <a:t>    W    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/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Ves</a:t>
            </a:r>
            <a:r>
              <a:rPr dirty="0">
                <a:latin typeface="Courier"/>
              </a:rPr>
              <a:t>                                          </a:t>
            </a:r>
            <a:br>
              <a:rPr dirty="0"/>
            </a:br>
            <a:endParaRPr lang="en-AU" dirty="0"/>
          </a:p>
          <a:p>
            <a:pPr indent="0">
              <a:buNone/>
            </a:pPr>
            <a:r>
              <a:rPr i="1" dirty="0">
                <a:solidFill>
                  <a:srgbClr val="60A0B0"/>
                </a:solidFill>
                <a:latin typeface="Courier"/>
              </a:rPr>
              <a:t># We assume they are sampled from a normal distribution  with a mean effect size of 2</a:t>
            </a:r>
            <a:br>
              <a:rPr dirty="0"/>
            </a:br>
            <a:r>
              <a:rPr dirty="0">
                <a:latin typeface="Courier"/>
              </a:rPr>
              <a:t>    es    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 err="1">
                <a:solidFill>
                  <a:srgbClr val="06287E"/>
                </a:solidFill>
                <a:latin typeface="Courier"/>
              </a:rPr>
              <a:t>rnorm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06287E"/>
                </a:solidFill>
                <a:latin typeface="Courier"/>
              </a:rPr>
              <a:t>length</a:t>
            </a:r>
            <a:r>
              <a:rPr dirty="0">
                <a:latin typeface="Courier"/>
              </a:rPr>
              <a:t>(</a:t>
            </a:r>
            <a:r>
              <a:rPr dirty="0" err="1">
                <a:latin typeface="Courier"/>
              </a:rPr>
              <a:t>Ves</a:t>
            </a:r>
            <a:r>
              <a:rPr dirty="0">
                <a:latin typeface="Courier"/>
              </a:rPr>
              <a:t>), </a:t>
            </a:r>
            <a:r>
              <a:rPr dirty="0">
                <a:solidFill>
                  <a:srgbClr val="40A070"/>
                </a:solidFill>
                <a:latin typeface="Courier"/>
              </a:rPr>
              <a:t>2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06287E"/>
                </a:solidFill>
                <a:latin typeface="Courier"/>
              </a:rPr>
              <a:t>sqrt</a:t>
            </a:r>
            <a:r>
              <a:rPr dirty="0">
                <a:latin typeface="Courier"/>
              </a:rPr>
              <a:t>(</a:t>
            </a:r>
            <a:r>
              <a:rPr dirty="0" err="1">
                <a:latin typeface="Courier"/>
              </a:rPr>
              <a:t>Ves</a:t>
            </a:r>
            <a:r>
              <a:rPr dirty="0">
                <a:latin typeface="Courier"/>
              </a:rPr>
              <a:t>))          </a:t>
            </a:r>
            <a:br>
              <a:rPr dirty="0"/>
            </a:br>
            <a:endParaRPr lang="en-AU" dirty="0"/>
          </a:p>
          <a:p>
            <a:pPr indent="0">
              <a:buNone/>
            </a:pPr>
            <a:r>
              <a:rPr i="1" dirty="0">
                <a:solidFill>
                  <a:srgbClr val="60A0B0"/>
                </a:solidFill>
                <a:latin typeface="Courier"/>
              </a:rPr>
              <a:t># Data for our fixed effect meta-analysis</a:t>
            </a:r>
            <a:br>
              <a:rPr dirty="0"/>
            </a:br>
            <a:r>
              <a:rPr dirty="0">
                <a:latin typeface="Courier"/>
              </a:rPr>
              <a:t>    </a:t>
            </a:r>
            <a:r>
              <a:rPr dirty="0" err="1">
                <a:latin typeface="Courier"/>
              </a:rPr>
              <a:t>dataFE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 err="1">
                <a:solidFill>
                  <a:srgbClr val="06287E"/>
                </a:solidFill>
                <a:latin typeface="Courier"/>
              </a:rPr>
              <a:t>data.frame</a:t>
            </a:r>
            <a:r>
              <a:rPr dirty="0">
                <a:latin typeface="Courier"/>
              </a:rPr>
              <a:t>(</a:t>
            </a:r>
            <a:r>
              <a:rPr dirty="0" err="1">
                <a:solidFill>
                  <a:srgbClr val="7D9029"/>
                </a:solidFill>
                <a:latin typeface="Courier"/>
              </a:rPr>
              <a:t>stdy</a:t>
            </a:r>
            <a:r>
              <a:rPr dirty="0">
                <a:solidFill>
                  <a:srgbClr val="7D9029"/>
                </a:solidFill>
                <a:latin typeface="Courier"/>
              </a:rPr>
              <a:t> =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stdy</a:t>
            </a:r>
            <a:r>
              <a:rPr dirty="0">
                <a:latin typeface="Courier"/>
              </a:rPr>
              <a:t>, es, </a:t>
            </a:r>
            <a:r>
              <a:rPr dirty="0" err="1">
                <a:latin typeface="Courier"/>
              </a:rPr>
              <a:t>Ves</a:t>
            </a:r>
            <a:r>
              <a:rPr dirty="0">
                <a:latin typeface="Courier"/>
              </a:rPr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2BD89D-F37A-03C3-DAB2-B13FACF185FE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1. Meta-Analysis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b="1" dirty="0"/>
              <a:t>Fixed effects model data…</a:t>
            </a:r>
            <a:endParaRPr b="1" dirty="0"/>
          </a:p>
        </p:txBody>
      </p:sp>
      <p:pic>
        <p:nvPicPr>
          <p:cNvPr id="3" name="Picture 1" descr="code_slides_files/figure-pptx/fePLOT-1.png"/>
          <p:cNvPicPr>
            <a:picLocks noGrp="1" noChangeAspect="1"/>
          </p:cNvPicPr>
          <p:nvPr/>
        </p:nvPicPr>
        <p:blipFill rotWithShape="1">
          <a:blip r:embed="rId2"/>
          <a:srcRect t="19234" r="6193" b="3930"/>
          <a:stretch/>
        </p:blipFill>
        <p:spPr bwMode="auto">
          <a:xfrm>
            <a:off x="202556" y="1417639"/>
            <a:ext cx="8229600" cy="5388515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DB0B457-5B13-9C05-4A0D-D90316ECCD8C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1. Meta-Analysis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6020</TotalTime>
  <Words>10827</Words>
  <Application>Microsoft Macintosh PowerPoint</Application>
  <PresentationFormat>On-screen Show (4:3)</PresentationFormat>
  <Paragraphs>649</Paragraphs>
  <Slides>78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78</vt:i4>
      </vt:variant>
    </vt:vector>
  </HeadingPairs>
  <TitlesOfParts>
    <vt:vector size="85" baseType="lpstr">
      <vt:lpstr>Arial</vt:lpstr>
      <vt:lpstr>Calibri</vt:lpstr>
      <vt:lpstr>Cambria</vt:lpstr>
      <vt:lpstr>Cambria Math</vt:lpstr>
      <vt:lpstr>Courier</vt:lpstr>
      <vt:lpstr>Wingdings</vt:lpstr>
      <vt:lpstr>Office Theme</vt:lpstr>
      <vt:lpstr>PowerPoint Presentation</vt:lpstr>
      <vt:lpstr>Workshop Overview</vt:lpstr>
      <vt:lpstr>Three main aims of  meta-analysis</vt:lpstr>
      <vt:lpstr>What meta-analysis is doing…</vt:lpstr>
      <vt:lpstr>Fixed and random model assumptions</vt:lpstr>
      <vt:lpstr>Fixed and random model assumptions</vt:lpstr>
      <vt:lpstr>Fixed (common) and random: it’s just another linear model</vt:lpstr>
      <vt:lpstr>Fixed (common) effect in code…</vt:lpstr>
      <vt:lpstr>Fixed effects model data…</vt:lpstr>
      <vt:lpstr>Fixed effect model meta-analysis..</vt:lpstr>
      <vt:lpstr>Now a fixed effect analysis by hand…</vt:lpstr>
      <vt:lpstr>Now a fixed effect analysis by hand…</vt:lpstr>
      <vt:lpstr>Now a fixed effect analysis by hand…</vt:lpstr>
      <vt:lpstr>Now a fixed effect analysis by hand…</vt:lpstr>
      <vt:lpstr>Random effect model in code….</vt:lpstr>
      <vt:lpstr>Random effect model data…</vt:lpstr>
      <vt:lpstr>Random effects model meta-analysis..</vt:lpstr>
      <vt:lpstr>Now a random effect analysis by hand…</vt:lpstr>
      <vt:lpstr>PowerPoint Presentation</vt:lpstr>
      <vt:lpstr>PowerPoint Presentation</vt:lpstr>
      <vt:lpstr>More complex non-independence</vt:lpstr>
      <vt:lpstr>More complex meta-analysis: Multi-level meta-analysis</vt:lpstr>
      <vt:lpstr>Example</vt:lpstr>
      <vt:lpstr>Caluclate ARR</vt:lpstr>
      <vt:lpstr>Multilevel Meta-analytic Model</vt:lpstr>
      <vt:lpstr>Multilevel Meta-analytic Model</vt:lpstr>
      <vt:lpstr>Phylogenetic meta-analysis</vt:lpstr>
      <vt:lpstr>Phylogenetic meta-analysis</vt:lpstr>
      <vt:lpstr>Phylogenetic meta-analysis</vt:lpstr>
      <vt:lpstr>Phylogenetic meta-analysis</vt:lpstr>
      <vt:lpstr>Let’s do a phylogenetic meta-analysis….</vt:lpstr>
      <vt:lpstr>Phylogenetic tree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More complex non-independence</vt:lpstr>
      <vt:lpstr>Shared-Control Non-independence</vt:lpstr>
      <vt:lpstr>PowerPoint Presentation</vt:lpstr>
      <vt:lpstr>Quantifying Heterogeneity</vt:lpstr>
      <vt:lpstr>Quantifying Heterogeneity</vt:lpstr>
      <vt:lpstr>Heterogeneity: I2 for multilevel models</vt:lpstr>
      <vt:lpstr>PowerPoint Presentation</vt:lpstr>
      <vt:lpstr>Heterogeneity: Prediction Intervals</vt:lpstr>
      <vt:lpstr>Heterogeneity: Prediction Intervals</vt:lpstr>
      <vt:lpstr>Heterogeneity: Prediction Intervals</vt:lpstr>
      <vt:lpstr>Heterogeneity: Prediction Intervals</vt:lpstr>
      <vt:lpstr>Heterogeneity: Prediction Intervals</vt:lpstr>
      <vt:lpstr>How might we write up our results?</vt:lpstr>
      <vt:lpstr>PowerPoint Presentation</vt:lpstr>
      <vt:lpstr>PowerPoint Presentation</vt:lpstr>
      <vt:lpstr>PowerPoint Presentation</vt:lpstr>
      <vt:lpstr>We found variation (a lot)! Now what? Multilevel Meta-regression</vt:lpstr>
      <vt:lpstr>What factors might we expect to drive variation in ARR?</vt:lpstr>
      <vt:lpstr>What factors might we expect to drive variation in ARR?</vt:lpstr>
      <vt:lpstr>What factors might we expect to drive variation in ARR?</vt:lpstr>
      <vt:lpstr>What factors might we expect to drive variation in ARR?</vt:lpstr>
      <vt:lpstr>What factors might we expect to drive variation in ARR?</vt:lpstr>
      <vt:lpstr>Multilevel Meta-regression Model</vt:lpstr>
      <vt:lpstr>Multilevel Meta-regression Model</vt:lpstr>
      <vt:lpstr>Multilevel Meta-regression Model</vt:lpstr>
      <vt:lpstr>Multilevel Meta-regression Model</vt:lpstr>
      <vt:lpstr>Orchard plots Note: We’re working on orchard version 2.0! https://github.com/daniel1noble/orchaRd</vt:lpstr>
      <vt:lpstr>Publication bias</vt:lpstr>
      <vt:lpstr>Publication bias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Thanks!</vt:lpstr>
    </vt:vector>
  </TitlesOfParts>
  <LinksUpToDate>false</LinksUpToDate>
  <SharedDoc>false</SharedDoc>
  <HyperlinksChanged>false</HyperlinksChanged>
  <AppVersion>16.0000</AppVersion>
</Properties>
</file>

<file path=docProps/app0.xml><?xml version="1.0" encoding="utf-8"?>
<Properties xmlns="http://schemas.openxmlformats.org/officeDocument/2006/extended-properties" xmlns:vt="http://schemas.openxmlformats.org/officeDocument/2006/docPropsVTypes">
  <TotalTime>0</TotalTime>
  <Words>175</Words>
  <Application>Microsoft Macintosh PowerPoint</Application>
  <PresentationFormat>On-screen Show (16:9)</PresentationFormat>
  <Paragraphs>20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Calibri</vt:lpstr>
      <vt:lpstr>Cambria Math</vt:lpstr>
      <vt:lpstr>Courier</vt:lpstr>
      <vt:lpstr>Office Theme</vt:lpstr>
      <vt:lpstr>Meta-analysis in Comparative Physiology: A brief introduction to effect sizes and meta-analytic modelling</vt:lpstr>
      <vt:lpstr>What is meta-analysis?</vt:lpstr>
      <vt:lpstr>PowerPoint Presentation</vt:lpstr>
      <vt:lpstr>Slide with Bullets</vt:lpstr>
      <vt:lpstr>Slide with R Output</vt:lpstr>
      <vt:lpstr>Slide with Plot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Meta-analysis in Comparative Physiology: A brief introduction to effect sizes and meta-analytic modelling</dc:title>
  <dc:creator>Daniel W.A Noble, Nicholis Wu, Essie Rodgers, Patrice Pottier</dc:creator>
  <cp:keywords/>
  <cp:lastModifiedBy>Daniel Noble</cp:lastModifiedBy>
  <cp:revision>298</cp:revision>
  <dcterms:created xsi:type="dcterms:W3CDTF">2022-06-05T22:41:34Z</dcterms:created>
  <dcterms:modified xsi:type="dcterms:W3CDTF">2022-07-07T05:15:18Z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ate">
    <vt:lpwstr>2022-06-06</vt:lpwstr>
  </property>
  <property fmtid="{D5CDD505-2E9C-101B-9397-08002B2CF9AE}" pid="3" name="output">
    <vt:lpwstr/>
  </property>
</Properties>
</file>